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34"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36"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E0C"/>
    <a:srgbClr val="1E77B4"/>
    <a:srgbClr val="0948CB"/>
    <a:srgbClr val="0B49CB"/>
    <a:srgbClr val="F2F4F8"/>
    <a:srgbClr val="1C7DDB"/>
    <a:srgbClr val="121619"/>
    <a:srgbClr val="F2F2F2"/>
    <a:srgbClr val="145579"/>
    <a:srgbClr val="3A64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209"/>
    <p:restoredTop sz="96525"/>
  </p:normalViewPr>
  <p:slideViewPr>
    <p:cSldViewPr snapToGrid="0" snapToObjects="1">
      <p:cViewPr varScale="1">
        <p:scale>
          <a:sx n="94" d="100"/>
          <a:sy n="94" d="100"/>
        </p:scale>
        <p:origin x="224" y="4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8/4/24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jpeg>
</file>

<file path=ppt/media/image44.png>
</file>

<file path=ppt/media/image45.png>
</file>

<file path=ppt/media/image46.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LT"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837707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1200" dirty="0">
              <a:solidFill>
                <a:schemeClr val="accent3">
                  <a:lumMod val="25000"/>
                </a:schemeClr>
              </a:solidFill>
              <a:latin typeface="Abadi"/>
            </a:endParaRPr>
          </a:p>
          <a:p>
            <a:pPr>
              <a:lnSpc>
                <a:spcPct val="100000"/>
              </a:lnSpc>
              <a:spcBef>
                <a:spcPts val="1400"/>
              </a:spcBef>
            </a:pPr>
            <a:r>
              <a:rPr lang="en-US" sz="1200" dirty="0">
                <a:solidFill>
                  <a:schemeClr val="accent3">
                    <a:lumMod val="25000"/>
                  </a:schemeClr>
                </a:solidFill>
                <a:latin typeface="Abadi" panose="020B0604020104020204" pitchFamily="34" charset="0"/>
              </a:rPr>
              <a:t>Add the GitHub URL of the completed SpaceX API calls notebook </a:t>
            </a:r>
            <a:r>
              <a:rPr lang="en-US" sz="1200" dirty="0">
                <a:solidFill>
                  <a:srgbClr val="1C7DDB"/>
                </a:solidFill>
                <a:latin typeface="Abadi" panose="020B0604020104020204" pitchFamily="34" charset="0"/>
              </a:rPr>
              <a:t>(must include completed code cell and outcome cell), </a:t>
            </a:r>
            <a:r>
              <a:rPr lang="en-US" sz="1200" dirty="0">
                <a:solidFill>
                  <a:schemeClr val="accent3">
                    <a:lumMod val="25000"/>
                  </a:schemeClr>
                </a:solidFill>
                <a:latin typeface="Abadi" panose="020B0604020104020204" pitchFamily="34" charset="0"/>
              </a:rPr>
              <a:t>as an external reference and peer-review purpose</a:t>
            </a:r>
          </a:p>
          <a:p>
            <a:endParaRPr lang="en-LT"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023142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1200" dirty="0">
              <a:solidFill>
                <a:schemeClr val="accent3">
                  <a:lumMod val="25000"/>
                </a:schemeClr>
              </a:solidFill>
              <a:latin typeface="Abadi"/>
            </a:endParaRPr>
          </a:p>
          <a:p>
            <a:pPr>
              <a:lnSpc>
                <a:spcPct val="100000"/>
              </a:lnSpc>
              <a:spcBef>
                <a:spcPts val="1400"/>
              </a:spcBef>
            </a:pPr>
            <a:r>
              <a:rPr lang="en-US" sz="1200" dirty="0">
                <a:solidFill>
                  <a:schemeClr val="accent3">
                    <a:lumMod val="25000"/>
                  </a:schemeClr>
                </a:solidFill>
                <a:latin typeface="Abadi" panose="020B0604020104020204" pitchFamily="34" charset="0"/>
              </a:rPr>
              <a:t>Add the GitHub URL of the completed SpaceX API calls notebook </a:t>
            </a:r>
            <a:r>
              <a:rPr lang="en-US" sz="1200" dirty="0">
                <a:solidFill>
                  <a:srgbClr val="1C7DDB"/>
                </a:solidFill>
                <a:latin typeface="Abadi" panose="020B0604020104020204" pitchFamily="34" charset="0"/>
              </a:rPr>
              <a:t>(must include completed code cell and outcome cell), </a:t>
            </a:r>
            <a:r>
              <a:rPr lang="en-US" sz="1200" dirty="0">
                <a:solidFill>
                  <a:schemeClr val="accent3">
                    <a:lumMod val="25000"/>
                  </a:schemeClr>
                </a:solidFill>
                <a:latin typeface="Abadi" panose="020B0604020104020204" pitchFamily="34" charset="0"/>
              </a:rPr>
              <a:t>as an external reference and peer-review purpose</a:t>
            </a:r>
          </a:p>
          <a:p>
            <a:endParaRPr lang="en-LT"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448540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3953524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8/4/24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anielFukson/DF-spacex-ds-capstone-project/blob/main/3_DF_spacex_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anielFukson/DF-spacex-ds-capstone-project/blob/main/5_DF_spacex_EDA_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anielFukson/DF-spacex-ds-capstone-project/blob/main/4_DF_spacex_EDA_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anielFukson/DF-spacex-ds-capstone-project/blob/main/6_DF_spacex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nbviewer.org/github/DanielFukson/DF-spacex-ds-capstone-project/blob/main/6_DF_spacex_launch_site_location.ipynb"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anielFukson/DF-spacex-ds-capstone-project/blob/main/8_DF_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anielFukson/DF-spacex-ds-capstone-project/blob/main/8_DF_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anielFukson/DF-spacex-ds-capstone-project/blob/main/7_DF_spacex_Machine%20Learning%20Prediction.ipynb"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42.png"/><Relationship Id="rId4" Type="http://schemas.openxmlformats.org/officeDocument/2006/relationships/image" Target="../media/image41.png"/></Relationships>
</file>

<file path=ppt/slides/_rels/slide42.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8" Type="http://schemas.openxmlformats.org/officeDocument/2006/relationships/hyperlink" Target="https://github.com/DanielFukson/DF-spacex-ds-capstone-project/blob/main/3_DF_spacex_Data%20wrangling.ipynb" TargetMode="External"/><Relationship Id="rId13" Type="http://schemas.openxmlformats.org/officeDocument/2006/relationships/hyperlink" Target="https://github.com/DanielFukson/DF-spacex-ds-capstone-project/blob/main/7_DF_spacex_Machine%20Learning%20Prediction.ipynb" TargetMode="External"/><Relationship Id="rId3" Type="http://schemas.openxmlformats.org/officeDocument/2006/relationships/image" Target="../media/image3.png"/><Relationship Id="rId7" Type="http://schemas.openxmlformats.org/officeDocument/2006/relationships/hyperlink" Target="https://github.com/DanielFukson/DF-spacex-ds-capstone-project/blob/main/2_DF-spacex-webscraping.ipynb" TargetMode="External"/><Relationship Id="rId12" Type="http://schemas.openxmlformats.org/officeDocument/2006/relationships/hyperlink" Target="https://github.com/DanielFukson/DF-spacex-ds-capstone-project/blob/main/8_DF_spacex_dash_app.py"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github.com/DanielFukson/DF-spacex-ds-capstone-project/blob/main/1_DF-spacex-data-collection-api.ipynb" TargetMode="External"/><Relationship Id="rId11" Type="http://schemas.openxmlformats.org/officeDocument/2006/relationships/hyperlink" Target="https://github.com/DanielFukson/DF-spacex-ds-capstone-project/blob/main/6_DF_spacex_launch_site_location.ipynb" TargetMode="External"/><Relationship Id="rId5" Type="http://schemas.openxmlformats.org/officeDocument/2006/relationships/hyperlink" Target="https://en.wikipedia.org/w/index.php?title=List_of_Falcon_9_and_Falcon_Heavy_launches&amp;oldid=1027686922" TargetMode="External"/><Relationship Id="rId10" Type="http://schemas.openxmlformats.org/officeDocument/2006/relationships/hyperlink" Target="https://github.com/DanielFukson/DF-spacex-ds-capstone-project/blob/main/4_DF_spacex_EDA_SQL.ipynb" TargetMode="External"/><Relationship Id="rId4" Type="http://schemas.openxmlformats.org/officeDocument/2006/relationships/hyperlink" Target="https://cf-courses-data.s3.us.cloud-object-storage.appdomain.cloud/IBM-DS0321EN-SkillsNetwork/datasets/API_call_spacex_api.json" TargetMode="External"/><Relationship Id="rId9" Type="http://schemas.openxmlformats.org/officeDocument/2006/relationships/hyperlink" Target="https://github.com/DanielFukson/DF-spacex-ds-capstone-project/blob/main/5_DF_spacex_EDA_dataviz.ipynb"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github.com/DanielFukson/DF-spacex-ds-capstone-project/blob/main/5.1_dataset_part__3.csv"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github.com/DanielFukson/DF-spacex-ds-capstone-project/blob/main/3.1_dataset_part_2.csv" TargetMode="External"/><Relationship Id="rId5" Type="http://schemas.openxmlformats.org/officeDocument/2006/relationships/hyperlink" Target="https://github.com/DanielFukson/DF-spacex-ds-capstone-project/blob/main/2.1_dataset_web_scraped.csv" TargetMode="External"/><Relationship Id="rId4" Type="http://schemas.openxmlformats.org/officeDocument/2006/relationships/hyperlink" Target="https://github.com/DanielFukson/DF-spacex-ds-capstone-project/blob/main/1.1_dataset_part_1.csv" TargetMode="External"/></Relationships>
</file>

<file path=ppt/slides/_rels/slide48.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DanielFukson/DF-spacex-ds-capstone-project/blob/main/1_DF-spacex-data-collection-api.ipynb"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DanielFukson/DF-spacex-ds-capstone-project/blob/main/2_DF-spacex-web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DANIEL Fukson</a:t>
            </a:r>
          </a:p>
          <a:p>
            <a:r>
              <a:rPr lang="en-US" dirty="0">
                <a:solidFill>
                  <a:schemeClr val="bg2"/>
                </a:solidFill>
                <a:latin typeface="Abadi" panose="020B0604020104020204" pitchFamily="34" charset="0"/>
                <a:ea typeface="SF Pro" pitchFamily="2" charset="0"/>
                <a:cs typeface="SF Pro" pitchFamily="2" charset="0"/>
              </a:rPr>
              <a:t>09.06.2024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1688" y="7013747"/>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4990F0FF-2504-FACE-6688-E398ED9E3B55}"/>
              </a:ext>
            </a:extLst>
          </p:cNvPr>
          <p:cNvSpPr txBox="1"/>
          <p:nvPr/>
        </p:nvSpPr>
        <p:spPr>
          <a:xfrm>
            <a:off x="820738" y="1866882"/>
            <a:ext cx="2342784" cy="1477328"/>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dirty="0"/>
              <a:t>Loading the data from csv file we saved earlier (Load SpaceX dataset to the </a:t>
            </a:r>
            <a:r>
              <a:rPr lang="en-US" dirty="0" err="1"/>
              <a:t>DataFrame</a:t>
            </a:r>
            <a:endParaRPr lang="en-LT" dirty="0"/>
          </a:p>
        </p:txBody>
      </p:sp>
      <p:sp>
        <p:nvSpPr>
          <p:cNvPr id="3" name="TextBox 2">
            <a:extLst>
              <a:ext uri="{FF2B5EF4-FFF2-40B4-BE49-F238E27FC236}">
                <a16:creationId xmlns:a16="http://schemas.microsoft.com/office/drawing/2014/main" id="{71D0A12B-A025-A194-0272-3CF20EE8D82D}"/>
              </a:ext>
            </a:extLst>
          </p:cNvPr>
          <p:cNvSpPr txBox="1"/>
          <p:nvPr/>
        </p:nvSpPr>
        <p:spPr>
          <a:xfrm>
            <a:off x="3567477" y="2142178"/>
            <a:ext cx="2342784"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LT" dirty="0"/>
              <a:t>Calculate the number of launches per each launch site</a:t>
            </a:r>
          </a:p>
        </p:txBody>
      </p:sp>
      <p:sp>
        <p:nvSpPr>
          <p:cNvPr id="6" name="TextBox 5">
            <a:extLst>
              <a:ext uri="{FF2B5EF4-FFF2-40B4-BE49-F238E27FC236}">
                <a16:creationId xmlns:a16="http://schemas.microsoft.com/office/drawing/2014/main" id="{F0EA5004-FF08-1492-1FF7-95256CE0A491}"/>
              </a:ext>
            </a:extLst>
          </p:cNvPr>
          <p:cNvSpPr txBox="1"/>
          <p:nvPr/>
        </p:nvSpPr>
        <p:spPr>
          <a:xfrm>
            <a:off x="6385666" y="2140475"/>
            <a:ext cx="2342784"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ctr"/>
            <a:r>
              <a:rPr lang="en-LT" dirty="0"/>
              <a:t>Calculate the number and occurrence of each orbit</a:t>
            </a:r>
          </a:p>
        </p:txBody>
      </p:sp>
      <p:sp>
        <p:nvSpPr>
          <p:cNvPr id="7" name="TextBox 6">
            <a:extLst>
              <a:ext uri="{FF2B5EF4-FFF2-40B4-BE49-F238E27FC236}">
                <a16:creationId xmlns:a16="http://schemas.microsoft.com/office/drawing/2014/main" id="{4D4FABFB-BBF1-03F2-2880-C699AD950A25}"/>
              </a:ext>
            </a:extLst>
          </p:cNvPr>
          <p:cNvSpPr txBox="1"/>
          <p:nvPr/>
        </p:nvSpPr>
        <p:spPr>
          <a:xfrm>
            <a:off x="9132405" y="2140481"/>
            <a:ext cx="2342784"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Calculate the number of mission outcome of the orbits</a:t>
            </a:r>
            <a:endParaRPr lang="en-LT" dirty="0"/>
          </a:p>
        </p:txBody>
      </p:sp>
      <p:sp>
        <p:nvSpPr>
          <p:cNvPr id="9" name="TextBox 8">
            <a:extLst>
              <a:ext uri="{FF2B5EF4-FFF2-40B4-BE49-F238E27FC236}">
                <a16:creationId xmlns:a16="http://schemas.microsoft.com/office/drawing/2014/main" id="{33F981A5-A852-9870-AA73-3CCB4A32969E}"/>
              </a:ext>
            </a:extLst>
          </p:cNvPr>
          <p:cNvSpPr txBox="1"/>
          <p:nvPr/>
        </p:nvSpPr>
        <p:spPr>
          <a:xfrm>
            <a:off x="515816" y="6104045"/>
            <a:ext cx="10632830" cy="646331"/>
          </a:xfrm>
          <a:prstGeom prst="rect">
            <a:avLst/>
          </a:prstGeom>
          <a:noFill/>
        </p:spPr>
        <p:txBody>
          <a:bodyPr wrap="square">
            <a:spAutoFit/>
          </a:bodyPr>
          <a:lstStyle/>
          <a:p>
            <a:r>
              <a:rPr lang="en-US" dirty="0">
                <a:hlinkClick r:id="rId3"/>
              </a:rPr>
              <a:t>GitHub URL of the completed Data Wrangling notebook </a:t>
            </a:r>
            <a:endParaRPr lang="en-LT" dirty="0"/>
          </a:p>
          <a:p>
            <a:endParaRPr lang="en-LT" dirty="0"/>
          </a:p>
        </p:txBody>
      </p:sp>
      <p:sp>
        <p:nvSpPr>
          <p:cNvPr id="10" name="TextBox 9">
            <a:extLst>
              <a:ext uri="{FF2B5EF4-FFF2-40B4-BE49-F238E27FC236}">
                <a16:creationId xmlns:a16="http://schemas.microsoft.com/office/drawing/2014/main" id="{4C44E3C0-8636-825B-39A5-94A404AE3943}"/>
              </a:ext>
            </a:extLst>
          </p:cNvPr>
          <p:cNvSpPr txBox="1"/>
          <p:nvPr/>
        </p:nvSpPr>
        <p:spPr>
          <a:xfrm>
            <a:off x="9134852" y="3792016"/>
            <a:ext cx="2342784" cy="1754326"/>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Create a landing outcome label based on outcomes of the launches and fill it with 0 for bad outcomes and 1 with good ones</a:t>
            </a:r>
            <a:endParaRPr lang="en-LT" dirty="0"/>
          </a:p>
        </p:txBody>
      </p:sp>
      <p:sp>
        <p:nvSpPr>
          <p:cNvPr id="11" name="TextBox 10">
            <a:extLst>
              <a:ext uri="{FF2B5EF4-FFF2-40B4-BE49-F238E27FC236}">
                <a16:creationId xmlns:a16="http://schemas.microsoft.com/office/drawing/2014/main" id="{00E52DB1-D42E-3207-88BA-55DC40BC5217}"/>
              </a:ext>
            </a:extLst>
          </p:cNvPr>
          <p:cNvSpPr txBox="1"/>
          <p:nvPr/>
        </p:nvSpPr>
        <p:spPr>
          <a:xfrm>
            <a:off x="6385666" y="4341764"/>
            <a:ext cx="2342784" cy="646331"/>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Calculate the success rate of all launches</a:t>
            </a:r>
            <a:endParaRPr lang="en-LT" dirty="0"/>
          </a:p>
        </p:txBody>
      </p:sp>
      <p:sp>
        <p:nvSpPr>
          <p:cNvPr id="12" name="TextBox 11">
            <a:extLst>
              <a:ext uri="{FF2B5EF4-FFF2-40B4-BE49-F238E27FC236}">
                <a16:creationId xmlns:a16="http://schemas.microsoft.com/office/drawing/2014/main" id="{A450529E-9658-D6B0-67A3-8CA758AD3FAF}"/>
              </a:ext>
            </a:extLst>
          </p:cNvPr>
          <p:cNvSpPr txBox="1"/>
          <p:nvPr/>
        </p:nvSpPr>
        <p:spPr>
          <a:xfrm>
            <a:off x="3567477" y="4343466"/>
            <a:ext cx="2342784" cy="646331"/>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Export </a:t>
            </a:r>
            <a:r>
              <a:rPr lang="en-US" dirty="0" err="1"/>
              <a:t>DataFrame</a:t>
            </a:r>
            <a:r>
              <a:rPr lang="en-US" dirty="0"/>
              <a:t> to .csv</a:t>
            </a:r>
            <a:endParaRPr lang="en-LT" dirty="0"/>
          </a:p>
        </p:txBody>
      </p:sp>
      <p:cxnSp>
        <p:nvCxnSpPr>
          <p:cNvPr id="13" name="Straight Arrow Connector 12">
            <a:extLst>
              <a:ext uri="{FF2B5EF4-FFF2-40B4-BE49-F238E27FC236}">
                <a16:creationId xmlns:a16="http://schemas.microsoft.com/office/drawing/2014/main" id="{4424541F-6032-84EF-2C88-9DEF7D1E4F9F}"/>
              </a:ext>
            </a:extLst>
          </p:cNvPr>
          <p:cNvCxnSpPr>
            <a:stCxn id="2" idx="3"/>
            <a:endCxn id="3" idx="1"/>
          </p:cNvCxnSpPr>
          <p:nvPr/>
        </p:nvCxnSpPr>
        <p:spPr>
          <a:xfrm flipV="1">
            <a:off x="3163522" y="2603843"/>
            <a:ext cx="403955" cy="1703"/>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5712245-E766-B6FA-9D94-82F4B4EC0E0C}"/>
              </a:ext>
            </a:extLst>
          </p:cNvPr>
          <p:cNvCxnSpPr>
            <a:cxnSpLocks/>
            <a:stCxn id="3" idx="3"/>
            <a:endCxn id="6" idx="1"/>
          </p:cNvCxnSpPr>
          <p:nvPr/>
        </p:nvCxnSpPr>
        <p:spPr>
          <a:xfrm flipV="1">
            <a:off x="5910261" y="2602140"/>
            <a:ext cx="475405" cy="1703"/>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9E783EF-D397-662B-4631-BC6C6CC35C5C}"/>
              </a:ext>
            </a:extLst>
          </p:cNvPr>
          <p:cNvCxnSpPr>
            <a:cxnSpLocks/>
            <a:stCxn id="6" idx="3"/>
            <a:endCxn id="7" idx="1"/>
          </p:cNvCxnSpPr>
          <p:nvPr/>
        </p:nvCxnSpPr>
        <p:spPr>
          <a:xfrm>
            <a:off x="8728450" y="2602140"/>
            <a:ext cx="403955" cy="6"/>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5D550CF-A36E-01C5-E2CD-24D4C0FC49D4}"/>
              </a:ext>
            </a:extLst>
          </p:cNvPr>
          <p:cNvCxnSpPr>
            <a:cxnSpLocks/>
            <a:stCxn id="7" idx="2"/>
            <a:endCxn id="10" idx="0"/>
          </p:cNvCxnSpPr>
          <p:nvPr/>
        </p:nvCxnSpPr>
        <p:spPr>
          <a:xfrm>
            <a:off x="10303797" y="3063811"/>
            <a:ext cx="2447" cy="728205"/>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086C3C8-A068-A653-8D42-779582728063}"/>
              </a:ext>
            </a:extLst>
          </p:cNvPr>
          <p:cNvCxnSpPr>
            <a:cxnSpLocks/>
            <a:stCxn id="10" idx="1"/>
            <a:endCxn id="11" idx="3"/>
          </p:cNvCxnSpPr>
          <p:nvPr/>
        </p:nvCxnSpPr>
        <p:spPr>
          <a:xfrm flipH="1" flipV="1">
            <a:off x="8728450" y="4664930"/>
            <a:ext cx="406402" cy="4249"/>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B5C1ABA-1B28-5C63-5EE7-9CEF3F07EB2F}"/>
              </a:ext>
            </a:extLst>
          </p:cNvPr>
          <p:cNvCxnSpPr>
            <a:cxnSpLocks/>
            <a:stCxn id="11" idx="1"/>
            <a:endCxn id="12" idx="3"/>
          </p:cNvCxnSpPr>
          <p:nvPr/>
        </p:nvCxnSpPr>
        <p:spPr>
          <a:xfrm flipH="1">
            <a:off x="5910261" y="4664930"/>
            <a:ext cx="475405" cy="1702"/>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1E67D20-E8FC-7CFD-E4C2-7CF509F0C106}"/>
              </a:ext>
            </a:extLst>
          </p:cNvPr>
          <p:cNvSpPr txBox="1"/>
          <p:nvPr/>
        </p:nvSpPr>
        <p:spPr>
          <a:xfrm>
            <a:off x="770011" y="1277835"/>
            <a:ext cx="10550525" cy="369332"/>
          </a:xfrm>
          <a:prstGeom prst="rect">
            <a:avLst/>
          </a:prstGeom>
          <a:noFill/>
        </p:spPr>
        <p:txBody>
          <a:bodyPr wrap="square">
            <a:spAutoFit/>
          </a:bodyPr>
          <a:lstStyle/>
          <a:p>
            <a:pPr marL="0" indent="0">
              <a:buNone/>
            </a:pPr>
            <a:r>
              <a:rPr lang="en-US" dirty="0">
                <a:solidFill>
                  <a:srgbClr val="1C7DDB"/>
                </a:solidFill>
                <a:latin typeface="Abadi"/>
              </a:rPr>
              <a:t>F</a:t>
            </a:r>
            <a:r>
              <a:rPr lang="en-US" sz="1800" dirty="0">
                <a:solidFill>
                  <a:srgbClr val="1C7DDB"/>
                </a:solidFill>
                <a:latin typeface="Abadi"/>
              </a:rPr>
              <a:t>lowchart of Data Wrangling:</a:t>
            </a:r>
            <a:endParaRPr lang="en-US" dirty="0">
              <a:cs typeface="Calibri"/>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2" cy="4351338"/>
          </a:xfrm>
          <a:prstGeom prst="rect">
            <a:avLst/>
          </a:prstGeom>
        </p:spPr>
        <p:txBody>
          <a:bodyPr lIns="91440" tIns="45720" rIns="91440" bIns="45720" anchor="t"/>
          <a:lstStyle/>
          <a:p>
            <a:pPr marL="0" indent="0">
              <a:buNone/>
            </a:pPr>
            <a:r>
              <a:rPr lang="en-US" dirty="0">
                <a:effectLst/>
                <a:latin typeface="Arial" panose="020B0604020202020204" pitchFamily="34" charset="0"/>
              </a:rPr>
              <a:t>The following charts were created to look at Launch Site trends</a:t>
            </a:r>
          </a:p>
          <a:p>
            <a:pPr lvl="1"/>
            <a:r>
              <a:rPr lang="en-US" sz="2000" dirty="0">
                <a:effectLst/>
                <a:latin typeface="Arial" panose="020B0604020202020204" pitchFamily="34" charset="0"/>
              </a:rPr>
              <a:t>Scatterplot to see </a:t>
            </a:r>
            <a:r>
              <a:rPr lang="en-US" sz="2000" b="1" dirty="0">
                <a:effectLst/>
                <a:latin typeface="Arial" panose="020B0604020202020204" pitchFamily="34" charset="0"/>
              </a:rPr>
              <a:t>Mission Outcome </a:t>
            </a:r>
            <a:r>
              <a:rPr lang="en-US" sz="2000" dirty="0">
                <a:effectLst/>
                <a:latin typeface="Arial" panose="020B0604020202020204" pitchFamily="34" charset="0"/>
              </a:rPr>
              <a:t>relationship split by </a:t>
            </a:r>
            <a:r>
              <a:rPr lang="en-US" sz="2000" b="1" dirty="0">
                <a:effectLst/>
                <a:latin typeface="Arial" panose="020B0604020202020204" pitchFamily="34" charset="0"/>
              </a:rPr>
              <a:t>Launch Site </a:t>
            </a:r>
            <a:r>
              <a:rPr lang="en-US" sz="2000" dirty="0">
                <a:effectLst/>
                <a:latin typeface="Arial" panose="020B0604020202020204" pitchFamily="34" charset="0"/>
              </a:rPr>
              <a:t>and </a:t>
            </a:r>
            <a:r>
              <a:rPr lang="en-US" sz="2000" b="1" dirty="0">
                <a:effectLst/>
                <a:latin typeface="Arial" panose="020B0604020202020204" pitchFamily="34" charset="0"/>
              </a:rPr>
              <a:t>Flight Number</a:t>
            </a:r>
            <a:r>
              <a:rPr lang="en-US" sz="2000" dirty="0">
                <a:effectLst/>
                <a:latin typeface="Arial" panose="020B0604020202020204" pitchFamily="34" charset="0"/>
              </a:rPr>
              <a:t>.</a:t>
            </a:r>
          </a:p>
          <a:p>
            <a:pPr lvl="1"/>
            <a:r>
              <a:rPr lang="en-US" sz="2000" dirty="0">
                <a:effectLst/>
                <a:latin typeface="Arial" panose="020B0604020202020204" pitchFamily="34" charset="0"/>
              </a:rPr>
              <a:t>Scatterplot to see </a:t>
            </a:r>
            <a:r>
              <a:rPr lang="en-US" sz="2000" b="1" dirty="0">
                <a:effectLst/>
                <a:latin typeface="Arial" panose="020B0604020202020204" pitchFamily="34" charset="0"/>
              </a:rPr>
              <a:t>Mission Outcome </a:t>
            </a:r>
            <a:r>
              <a:rPr lang="en-US" sz="2000" dirty="0">
                <a:effectLst/>
                <a:latin typeface="Arial" panose="020B0604020202020204" pitchFamily="34" charset="0"/>
              </a:rPr>
              <a:t>relationship split by </a:t>
            </a:r>
            <a:r>
              <a:rPr lang="en-US" sz="2000" b="1" dirty="0">
                <a:effectLst/>
                <a:latin typeface="Arial" panose="020B0604020202020204" pitchFamily="34" charset="0"/>
              </a:rPr>
              <a:t>Launch Site </a:t>
            </a:r>
            <a:r>
              <a:rPr lang="en-US" sz="2000" dirty="0">
                <a:effectLst/>
                <a:latin typeface="Arial" panose="020B0604020202020204" pitchFamily="34" charset="0"/>
              </a:rPr>
              <a:t>and </a:t>
            </a:r>
            <a:r>
              <a:rPr lang="en-US" sz="2000" b="1" dirty="0">
                <a:effectLst/>
                <a:latin typeface="Arial" panose="020B0604020202020204" pitchFamily="34" charset="0"/>
              </a:rPr>
              <a:t>Payload</a:t>
            </a:r>
            <a:r>
              <a:rPr lang="en-US" sz="2000" dirty="0">
                <a:effectLst/>
                <a:latin typeface="Arial" panose="020B0604020202020204" pitchFamily="34" charset="0"/>
              </a:rPr>
              <a:t>.</a:t>
            </a:r>
          </a:p>
          <a:p>
            <a:pPr marL="0" indent="0">
              <a:buNone/>
            </a:pPr>
            <a:r>
              <a:rPr lang="en-US" dirty="0">
                <a:effectLst/>
                <a:latin typeface="Arial" panose="020B0604020202020204" pitchFamily="34" charset="0"/>
              </a:rPr>
              <a:t>The following charts were created to look at Orbit Type trends</a:t>
            </a:r>
          </a:p>
          <a:p>
            <a:pPr lvl="1"/>
            <a:r>
              <a:rPr lang="en-US" sz="2000" dirty="0">
                <a:effectLst/>
                <a:latin typeface="Arial" panose="020B0604020202020204" pitchFamily="34" charset="0"/>
              </a:rPr>
              <a:t>Bar chart to see </a:t>
            </a:r>
            <a:r>
              <a:rPr lang="en-US" sz="2000" b="1" dirty="0">
                <a:effectLst/>
                <a:latin typeface="Arial" panose="020B0604020202020204" pitchFamily="34" charset="0"/>
              </a:rPr>
              <a:t>Mission Outcome </a:t>
            </a:r>
            <a:r>
              <a:rPr lang="en-US" sz="2000" dirty="0">
                <a:effectLst/>
                <a:latin typeface="Arial" panose="020B0604020202020204" pitchFamily="34" charset="0"/>
              </a:rPr>
              <a:t>relationship against </a:t>
            </a:r>
            <a:r>
              <a:rPr lang="en-US" sz="2000" b="1" dirty="0">
                <a:effectLst/>
                <a:latin typeface="Arial" panose="020B0604020202020204" pitchFamily="34" charset="0"/>
              </a:rPr>
              <a:t>Orbit Type</a:t>
            </a:r>
            <a:r>
              <a:rPr lang="en-US" sz="2000" dirty="0">
                <a:effectLst/>
                <a:latin typeface="Arial" panose="020B0604020202020204" pitchFamily="34" charset="0"/>
              </a:rPr>
              <a:t>.</a:t>
            </a:r>
          </a:p>
          <a:p>
            <a:pPr lvl="1"/>
            <a:r>
              <a:rPr lang="en-US" sz="2000" dirty="0">
                <a:effectLst/>
                <a:latin typeface="Arial" panose="020B0604020202020204" pitchFamily="34" charset="0"/>
              </a:rPr>
              <a:t>Scatterplot to see </a:t>
            </a:r>
            <a:r>
              <a:rPr lang="en-US" sz="2000" b="1" dirty="0">
                <a:effectLst/>
                <a:latin typeface="Arial" panose="020B0604020202020204" pitchFamily="34" charset="0"/>
              </a:rPr>
              <a:t>Mission Outcome </a:t>
            </a:r>
            <a:r>
              <a:rPr lang="en-US" sz="2000" dirty="0">
                <a:effectLst/>
                <a:latin typeface="Arial" panose="020B0604020202020204" pitchFamily="34" charset="0"/>
              </a:rPr>
              <a:t>relationship split by </a:t>
            </a:r>
            <a:r>
              <a:rPr lang="en-US" sz="2000" b="1" dirty="0">
                <a:effectLst/>
                <a:latin typeface="Arial" panose="020B0604020202020204" pitchFamily="34" charset="0"/>
              </a:rPr>
              <a:t>Orbit Type </a:t>
            </a:r>
            <a:r>
              <a:rPr lang="en-US" sz="2000" dirty="0">
                <a:effectLst/>
                <a:latin typeface="Arial" panose="020B0604020202020204" pitchFamily="34" charset="0"/>
              </a:rPr>
              <a:t>and </a:t>
            </a:r>
            <a:r>
              <a:rPr lang="en-US" sz="2000" b="1" dirty="0">
                <a:effectLst/>
                <a:latin typeface="Arial" panose="020B0604020202020204" pitchFamily="34" charset="0"/>
              </a:rPr>
              <a:t>Flight Number</a:t>
            </a:r>
            <a:r>
              <a:rPr lang="en-US" sz="2000" dirty="0">
                <a:effectLst/>
                <a:latin typeface="Arial" panose="020B0604020202020204" pitchFamily="34" charset="0"/>
              </a:rPr>
              <a:t>.</a:t>
            </a:r>
          </a:p>
          <a:p>
            <a:pPr lvl="1"/>
            <a:r>
              <a:rPr lang="en-US" sz="2000" dirty="0">
                <a:effectLst/>
                <a:latin typeface="Arial" panose="020B0604020202020204" pitchFamily="34" charset="0"/>
              </a:rPr>
              <a:t>Scatterplot to see </a:t>
            </a:r>
            <a:r>
              <a:rPr lang="en-US" sz="2000" b="1" dirty="0">
                <a:effectLst/>
                <a:latin typeface="Arial" panose="020B0604020202020204" pitchFamily="34" charset="0"/>
              </a:rPr>
              <a:t>Mission Outcome </a:t>
            </a:r>
            <a:r>
              <a:rPr lang="en-US" sz="2000" dirty="0">
                <a:effectLst/>
                <a:latin typeface="Arial" panose="020B0604020202020204" pitchFamily="34" charset="0"/>
              </a:rPr>
              <a:t>relationship split by </a:t>
            </a:r>
            <a:r>
              <a:rPr lang="en-US" sz="2000" b="1" dirty="0">
                <a:effectLst/>
                <a:latin typeface="Arial" panose="020B0604020202020204" pitchFamily="34" charset="0"/>
              </a:rPr>
              <a:t>Orbit Type </a:t>
            </a:r>
            <a:r>
              <a:rPr lang="en-US" sz="2000" dirty="0">
                <a:effectLst/>
                <a:latin typeface="Arial" panose="020B0604020202020204" pitchFamily="34" charset="0"/>
              </a:rPr>
              <a:t>and </a:t>
            </a:r>
            <a:r>
              <a:rPr lang="en-US" sz="2000" b="1" dirty="0">
                <a:effectLst/>
                <a:latin typeface="Arial" panose="020B0604020202020204" pitchFamily="34" charset="0"/>
              </a:rPr>
              <a:t>Payload</a:t>
            </a:r>
            <a:r>
              <a:rPr lang="en-US" sz="2000" dirty="0">
                <a:effectLst/>
                <a:latin typeface="Arial" panose="020B0604020202020204" pitchFamily="34" charset="0"/>
              </a:rPr>
              <a:t>.</a:t>
            </a:r>
          </a:p>
          <a:p>
            <a:pPr marL="0" indent="0">
              <a:buNone/>
            </a:pPr>
            <a:r>
              <a:rPr lang="en-US" dirty="0">
                <a:effectLst/>
                <a:latin typeface="Arial" panose="020B0604020202020204" pitchFamily="34" charset="0"/>
              </a:rPr>
              <a:t>The following chart was created to look at trends based on time</a:t>
            </a:r>
          </a:p>
          <a:p>
            <a:pPr lvl="1"/>
            <a:r>
              <a:rPr lang="en-US" sz="2000" dirty="0">
                <a:effectLst/>
                <a:latin typeface="Arial" panose="020B0604020202020204" pitchFamily="34" charset="0"/>
              </a:rPr>
              <a:t>Line plot to see </a:t>
            </a:r>
            <a:r>
              <a:rPr lang="en-US" sz="2000" b="1" dirty="0">
                <a:effectLst/>
                <a:latin typeface="Arial" panose="020B0604020202020204" pitchFamily="34" charset="0"/>
              </a:rPr>
              <a:t>Success Rate </a:t>
            </a:r>
            <a:r>
              <a:rPr lang="en-US" sz="2000" dirty="0">
                <a:effectLst/>
                <a:latin typeface="Arial" panose="020B0604020202020204" pitchFamily="34" charset="0"/>
              </a:rPr>
              <a:t>trend by </a:t>
            </a:r>
            <a:r>
              <a:rPr lang="en-US" sz="2000" b="1" dirty="0">
                <a:latin typeface="Arial" panose="020B0604020202020204" pitchFamily="34" charset="0"/>
              </a:rPr>
              <a:t>Y</a:t>
            </a:r>
            <a:r>
              <a:rPr lang="en-US" sz="2000" b="1" dirty="0">
                <a:effectLst/>
                <a:latin typeface="Arial" panose="020B0604020202020204" pitchFamily="34" charset="0"/>
              </a:rPr>
              <a:t>ear</a:t>
            </a:r>
            <a:r>
              <a:rPr lang="en-US" sz="2000" dirty="0">
                <a:effectLst/>
                <a:latin typeface="Arial" panose="020B0604020202020204" pitchFamily="34" charset="0"/>
              </a:rPr>
              <a:t>.</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Box 5">
            <a:extLst>
              <a:ext uri="{FF2B5EF4-FFF2-40B4-BE49-F238E27FC236}">
                <a16:creationId xmlns:a16="http://schemas.microsoft.com/office/drawing/2014/main" id="{89FEFF24-BA85-1D21-A400-FDF1E886A0D7}"/>
              </a:ext>
            </a:extLst>
          </p:cNvPr>
          <p:cNvSpPr txBox="1"/>
          <p:nvPr/>
        </p:nvSpPr>
        <p:spPr>
          <a:xfrm>
            <a:off x="734028" y="6117421"/>
            <a:ext cx="6096000" cy="369332"/>
          </a:xfrm>
          <a:prstGeom prst="rect">
            <a:avLst/>
          </a:prstGeom>
          <a:noFill/>
        </p:spPr>
        <p:txBody>
          <a:bodyPr wrap="square">
            <a:spAutoFit/>
          </a:bodyPr>
          <a:lstStyle/>
          <a:p>
            <a:r>
              <a:rPr lang="en-US" dirty="0">
                <a:hlinkClick r:id="rId3"/>
              </a:rPr>
              <a:t>GitHub URL of the completed EDA Data Visualization notebook </a:t>
            </a:r>
            <a:endParaRPr lang="en-LT"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SQL Queries were performed against the SpaceX Launch data to find out the following information:</a:t>
            </a:r>
          </a:p>
          <a:p>
            <a:pPr lvl="1">
              <a:lnSpc>
                <a:spcPct val="100000"/>
              </a:lnSpc>
              <a:spcBef>
                <a:spcPts val="200"/>
              </a:spcBef>
            </a:pPr>
            <a:r>
              <a:rPr lang="en-US" sz="1800" dirty="0">
                <a:solidFill>
                  <a:schemeClr val="accent3">
                    <a:lumMod val="25000"/>
                  </a:schemeClr>
                </a:solidFill>
                <a:latin typeface="Abadi" panose="020B0604020104020204" pitchFamily="34" charset="0"/>
              </a:rPr>
              <a:t>The names of the unique launch sites in the space mission</a:t>
            </a:r>
          </a:p>
          <a:p>
            <a:pPr lvl="1">
              <a:lnSpc>
                <a:spcPct val="100000"/>
              </a:lnSpc>
              <a:spcBef>
                <a:spcPts val="200"/>
              </a:spcBef>
            </a:pPr>
            <a:r>
              <a:rPr lang="en-US" sz="1800" dirty="0">
                <a:solidFill>
                  <a:schemeClr val="accent3">
                    <a:lumMod val="25000"/>
                  </a:schemeClr>
                </a:solidFill>
                <a:latin typeface="Abadi" panose="020B0604020104020204" pitchFamily="34" charset="0"/>
              </a:rPr>
              <a:t>5 records where launch sites begin with the string 'CCA’</a:t>
            </a:r>
          </a:p>
          <a:p>
            <a:pPr lvl="1">
              <a:lnSpc>
                <a:spcPct val="100000"/>
              </a:lnSpc>
              <a:spcBef>
                <a:spcPts val="200"/>
              </a:spcBef>
            </a:pPr>
            <a:r>
              <a:rPr lang="en-US" sz="1800" dirty="0">
                <a:solidFill>
                  <a:schemeClr val="accent3">
                    <a:lumMod val="25000"/>
                  </a:schemeClr>
                </a:solidFill>
                <a:latin typeface="Abadi" panose="020B0604020104020204" pitchFamily="34" charset="0"/>
              </a:rPr>
              <a:t>The total payload mass carried by boosters launched by NASA (CRS)</a:t>
            </a:r>
          </a:p>
          <a:p>
            <a:pPr lvl="1">
              <a:lnSpc>
                <a:spcPct val="100000"/>
              </a:lnSpc>
              <a:spcBef>
                <a:spcPts val="200"/>
              </a:spcBef>
            </a:pPr>
            <a:r>
              <a:rPr lang="en-US" sz="180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200"/>
              </a:spcBef>
            </a:pPr>
            <a:r>
              <a:rPr lang="en-US" sz="1800" dirty="0">
                <a:solidFill>
                  <a:schemeClr val="accent3">
                    <a:lumMod val="25000"/>
                  </a:schemeClr>
                </a:solidFill>
                <a:latin typeface="Abadi" panose="020B0604020104020204" pitchFamily="34" charset="0"/>
              </a:rPr>
              <a:t>List the date when the first successful landing outcome in ground pad was achieved</a:t>
            </a:r>
          </a:p>
          <a:p>
            <a:pPr lvl="1">
              <a:lnSpc>
                <a:spcPct val="100000"/>
              </a:lnSpc>
              <a:spcBef>
                <a:spcPts val="200"/>
              </a:spcBef>
            </a:pPr>
            <a:r>
              <a:rPr lang="en-US" sz="180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p>
          <a:p>
            <a:pPr lvl="1">
              <a:lnSpc>
                <a:spcPct val="100000"/>
              </a:lnSpc>
              <a:spcBef>
                <a:spcPts val="200"/>
              </a:spcBef>
            </a:pPr>
            <a:r>
              <a:rPr lang="en-US" sz="1800" dirty="0">
                <a:solidFill>
                  <a:schemeClr val="accent3">
                    <a:lumMod val="25000"/>
                  </a:schemeClr>
                </a:solidFill>
                <a:latin typeface="Abadi" panose="020B0604020104020204" pitchFamily="34" charset="0"/>
              </a:rPr>
              <a:t>List the total number of successful and failure mission outcomes</a:t>
            </a:r>
          </a:p>
          <a:p>
            <a:pPr lvl="1">
              <a:lnSpc>
                <a:spcPct val="100000"/>
              </a:lnSpc>
              <a:spcBef>
                <a:spcPts val="200"/>
              </a:spcBef>
            </a:pPr>
            <a:r>
              <a:rPr lang="en-US" sz="1800" dirty="0">
                <a:solidFill>
                  <a:schemeClr val="accent3">
                    <a:lumMod val="25000"/>
                  </a:schemeClr>
                </a:solidFill>
                <a:latin typeface="Abadi" panose="020B0604020104020204" pitchFamily="34" charset="0"/>
              </a:rPr>
              <a:t>List the names of the Booster Versions which have carried the maximum payload mass</a:t>
            </a:r>
          </a:p>
          <a:p>
            <a:pPr lvl="1">
              <a:lnSpc>
                <a:spcPct val="100000"/>
              </a:lnSpc>
              <a:spcBef>
                <a:spcPts val="200"/>
              </a:spcBef>
            </a:pPr>
            <a:r>
              <a:rPr lang="en-US" sz="1800" dirty="0">
                <a:solidFill>
                  <a:schemeClr val="accent3">
                    <a:lumMod val="25000"/>
                  </a:schemeClr>
                </a:solidFill>
                <a:latin typeface="Abadi" panose="020B0604020104020204" pitchFamily="34" charset="0"/>
              </a:rPr>
              <a:t>List the records which will display the month names, failure landing outcomes in drone ship, booster versions, launch site for the months in year 2015</a:t>
            </a:r>
          </a:p>
          <a:p>
            <a:pPr lvl="1">
              <a:lnSpc>
                <a:spcPct val="100000"/>
              </a:lnSpc>
              <a:spcBef>
                <a:spcPts val="200"/>
              </a:spcBef>
            </a:pPr>
            <a:r>
              <a:rPr lang="en-US" sz="1800" dirty="0">
                <a:solidFill>
                  <a:schemeClr val="accent3">
                    <a:lumMod val="25000"/>
                  </a:schemeClr>
                </a:solidFill>
                <a:latin typeface="Abadi" panose="020B0604020104020204" pitchFamily="34" charset="0"/>
              </a:rPr>
              <a:t>Rank the count of landing outcomes (such as Failure (drone ship) or Success (ground pad)) between the date 2010-06-04 and 2017-03-20, in descending order</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573AA30C-B311-586F-1ADB-59559D7C006E}"/>
              </a:ext>
            </a:extLst>
          </p:cNvPr>
          <p:cNvSpPr txBox="1"/>
          <p:nvPr/>
        </p:nvSpPr>
        <p:spPr>
          <a:xfrm>
            <a:off x="734028" y="6117421"/>
            <a:ext cx="6096000" cy="369332"/>
          </a:xfrm>
          <a:prstGeom prst="rect">
            <a:avLst/>
          </a:prstGeom>
          <a:noFill/>
        </p:spPr>
        <p:txBody>
          <a:bodyPr wrap="square">
            <a:spAutoFit/>
          </a:bodyPr>
          <a:lstStyle/>
          <a:p>
            <a:r>
              <a:rPr lang="en-US" dirty="0">
                <a:hlinkClick r:id="rId3"/>
              </a:rPr>
              <a:t>GitHub URL of the completed EDA with SQL notebook </a:t>
            </a:r>
            <a:endParaRPr lang="en-LT"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14502"/>
            <a:ext cx="10515600" cy="4351338"/>
          </a:xfrm>
          <a:prstGeom prst="rect">
            <a:avLst/>
          </a:prstGeom>
        </p:spPr>
        <p:txBody>
          <a:bodyPr>
            <a:normAutofit lnSpcReduction="10000"/>
          </a:bodyPr>
          <a:lstStyle/>
          <a:p>
            <a:pPr marL="0" indent="0">
              <a:lnSpc>
                <a:spcPct val="100000"/>
              </a:lnSpc>
              <a:spcBef>
                <a:spcPts val="1400"/>
              </a:spcBef>
              <a:buNone/>
            </a:pPr>
            <a:r>
              <a:rPr lang="en-US" dirty="0">
                <a:solidFill>
                  <a:schemeClr val="accent3">
                    <a:lumMod val="25000"/>
                  </a:schemeClr>
                </a:solidFill>
                <a:latin typeface="Abadi" panose="020B0604020104020204" pitchFamily="34" charset="0"/>
              </a:rPr>
              <a:t>The following map objects were created and added to a folium map:</a:t>
            </a:r>
          </a:p>
          <a:p>
            <a:pPr lvl="1">
              <a:lnSpc>
                <a:spcPct val="100000"/>
              </a:lnSpc>
              <a:spcBef>
                <a:spcPts val="1400"/>
              </a:spcBef>
            </a:pPr>
            <a:r>
              <a:rPr lang="en-US" dirty="0">
                <a:solidFill>
                  <a:schemeClr val="accent3">
                    <a:lumMod val="25000"/>
                  </a:schemeClr>
                </a:solidFill>
                <a:latin typeface="Abadi" panose="020B0604020104020204" pitchFamily="34" charset="0"/>
              </a:rPr>
              <a:t>Folium Markers and Circles to mark the Launch Sites locations</a:t>
            </a:r>
          </a:p>
          <a:p>
            <a:pPr lvl="1">
              <a:lnSpc>
                <a:spcPct val="100000"/>
              </a:lnSpc>
              <a:spcBef>
                <a:spcPts val="1400"/>
              </a:spcBef>
            </a:pPr>
            <a:r>
              <a:rPr lang="en-US" dirty="0">
                <a:solidFill>
                  <a:schemeClr val="accent3">
                    <a:lumMod val="25000"/>
                  </a:schemeClr>
                </a:solidFill>
                <a:latin typeface="Abadi" panose="020B0604020104020204" pitchFamily="34" charset="0"/>
              </a:rPr>
              <a:t>Folium Markers Cluster with Markers to mark the success/failed launches for each Launch Site on the map</a:t>
            </a:r>
          </a:p>
          <a:p>
            <a:pPr lvl="1">
              <a:lnSpc>
                <a:spcPct val="100000"/>
              </a:lnSpc>
              <a:spcBef>
                <a:spcPts val="1400"/>
              </a:spcBef>
            </a:pPr>
            <a:r>
              <a:rPr lang="en-US" dirty="0">
                <a:solidFill>
                  <a:schemeClr val="accent3">
                    <a:lumMod val="25000"/>
                  </a:schemeClr>
                </a:solidFill>
                <a:latin typeface="Abadi" panose="020B0604020104020204" pitchFamily="34" charset="0"/>
              </a:rPr>
              <a:t>Folium Lines to calculate and show the distance to the Launch Sites proximities</a:t>
            </a:r>
          </a:p>
          <a:p>
            <a:pPr lvl="2">
              <a:lnSpc>
                <a:spcPct val="100000"/>
              </a:lnSpc>
              <a:spcBef>
                <a:spcPts val="1400"/>
              </a:spcBef>
            </a:pPr>
            <a:r>
              <a:rPr lang="en-US" sz="1800" dirty="0">
                <a:solidFill>
                  <a:schemeClr val="accent3">
                    <a:lumMod val="25000"/>
                  </a:schemeClr>
                </a:solidFill>
                <a:latin typeface="Abadi" panose="020B0604020104020204" pitchFamily="34" charset="0"/>
              </a:rPr>
              <a:t>Distance from CCAFS LC-40 to the coastline</a:t>
            </a:r>
          </a:p>
          <a:p>
            <a:pPr lvl="2">
              <a:lnSpc>
                <a:spcPct val="100000"/>
              </a:lnSpc>
              <a:spcBef>
                <a:spcPts val="1400"/>
              </a:spcBef>
            </a:pPr>
            <a:r>
              <a:rPr lang="en-US" sz="1800" dirty="0">
                <a:solidFill>
                  <a:schemeClr val="accent3">
                    <a:lumMod val="25000"/>
                  </a:schemeClr>
                </a:solidFill>
                <a:latin typeface="Abadi" panose="020B0604020104020204" pitchFamily="34" charset="0"/>
              </a:rPr>
              <a:t>Distance from CCAFS LC-40 to the railroad</a:t>
            </a:r>
          </a:p>
          <a:p>
            <a:pPr lvl="2">
              <a:lnSpc>
                <a:spcPct val="100000"/>
              </a:lnSpc>
              <a:spcBef>
                <a:spcPts val="1400"/>
              </a:spcBef>
            </a:pPr>
            <a:r>
              <a:rPr lang="en-US" sz="1800" dirty="0">
                <a:solidFill>
                  <a:schemeClr val="accent3">
                    <a:lumMod val="25000"/>
                  </a:schemeClr>
                </a:solidFill>
                <a:latin typeface="Abadi" panose="020B0604020104020204" pitchFamily="34" charset="0"/>
              </a:rPr>
              <a:t>Distance from CCAFS LC-40 to the closest city</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946F4876-DCBF-E752-FC0E-448FBC3E1B2F}"/>
              </a:ext>
            </a:extLst>
          </p:cNvPr>
          <p:cNvSpPr txBox="1"/>
          <p:nvPr/>
        </p:nvSpPr>
        <p:spPr>
          <a:xfrm>
            <a:off x="734028" y="5865840"/>
            <a:ext cx="7731546" cy="369332"/>
          </a:xfrm>
          <a:prstGeom prst="rect">
            <a:avLst/>
          </a:prstGeom>
          <a:noFill/>
        </p:spPr>
        <p:txBody>
          <a:bodyPr wrap="square">
            <a:spAutoFit/>
          </a:bodyPr>
          <a:lstStyle/>
          <a:p>
            <a:r>
              <a:rPr lang="en-US" dirty="0">
                <a:hlinkClick r:id="rId3"/>
              </a:rPr>
              <a:t>GitHub URL of the completed Interactive Map with Folium Notebook </a:t>
            </a:r>
            <a:endParaRPr lang="en-LT" dirty="0"/>
          </a:p>
        </p:txBody>
      </p:sp>
      <p:sp>
        <p:nvSpPr>
          <p:cNvPr id="6" name="TextBox 5">
            <a:extLst>
              <a:ext uri="{FF2B5EF4-FFF2-40B4-BE49-F238E27FC236}">
                <a16:creationId xmlns:a16="http://schemas.microsoft.com/office/drawing/2014/main" id="{38BB9D98-2427-BB54-BA60-B670AE5DA9A1}"/>
              </a:ext>
            </a:extLst>
          </p:cNvPr>
          <p:cNvSpPr txBox="1"/>
          <p:nvPr/>
        </p:nvSpPr>
        <p:spPr>
          <a:xfrm>
            <a:off x="734028" y="6142136"/>
            <a:ext cx="7731546" cy="369332"/>
          </a:xfrm>
          <a:prstGeom prst="rect">
            <a:avLst/>
          </a:prstGeom>
          <a:noFill/>
        </p:spPr>
        <p:txBody>
          <a:bodyPr wrap="square">
            <a:spAutoFit/>
          </a:bodyPr>
          <a:lstStyle/>
          <a:p>
            <a:r>
              <a:rPr lang="en-US" dirty="0">
                <a:hlinkClick r:id="rId4"/>
              </a:rPr>
              <a:t>NBViewer URL of the completed Interactive Map with Folium Notebook </a:t>
            </a:r>
            <a:endParaRPr lang="en-LT"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040215"/>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following plots/graphs interactions have been added to the dashboard:</a:t>
            </a:r>
          </a:p>
          <a:p>
            <a:pPr>
              <a:lnSpc>
                <a:spcPct val="100000"/>
              </a:lnSpc>
              <a:spcBef>
                <a:spcPts val="1400"/>
              </a:spcBef>
            </a:pPr>
            <a:r>
              <a:rPr lang="en-US" sz="2200" dirty="0">
                <a:solidFill>
                  <a:schemeClr val="accent3">
                    <a:lumMod val="25000"/>
                  </a:schemeClr>
                </a:solidFill>
                <a:latin typeface="Abadi" panose="020B0604020104020204" pitchFamily="34" charset="0"/>
              </a:rPr>
              <a:t>The dropdown list for selection of the Launch Site for the Dashboard analysis</a:t>
            </a:r>
          </a:p>
          <a:p>
            <a:pPr>
              <a:lnSpc>
                <a:spcPct val="100000"/>
              </a:lnSpc>
              <a:spcBef>
                <a:spcPts val="1400"/>
              </a:spcBef>
            </a:pPr>
            <a:r>
              <a:rPr lang="en-US" sz="2200" dirty="0">
                <a:solidFill>
                  <a:schemeClr val="accent3">
                    <a:lumMod val="25000"/>
                  </a:schemeClr>
                </a:solidFill>
                <a:latin typeface="Abadi" panose="020B0604020104020204" pitchFamily="34" charset="0"/>
              </a:rPr>
              <a:t>The pie</a:t>
            </a:r>
            <a:r>
              <a:rPr lang="ru-RU"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chart that displays the information based on Launch Site selection:</a:t>
            </a:r>
          </a:p>
          <a:p>
            <a:pPr lvl="1"/>
            <a:r>
              <a:rPr lang="en-US" sz="1600" dirty="0">
                <a:solidFill>
                  <a:schemeClr val="accent3">
                    <a:lumMod val="25000"/>
                  </a:schemeClr>
                </a:solidFill>
                <a:latin typeface="Abadi" panose="020B0604020104020204" pitchFamily="34" charset="0"/>
              </a:rPr>
              <a:t>When all sites are selected - </a:t>
            </a:r>
            <a:r>
              <a:rPr lang="en-US" sz="1600" dirty="0">
                <a:effectLst/>
                <a:latin typeface="Abadi" panose="020B0604020104020204" pitchFamily="34" charset="0"/>
              </a:rPr>
              <a:t>the distribution of successful Falcon 9 first stage landings between the sites</a:t>
            </a:r>
          </a:p>
          <a:p>
            <a:pPr lvl="1"/>
            <a:r>
              <a:rPr lang="en-US" sz="1600" dirty="0">
                <a:latin typeface="Abadi" panose="020B0604020104020204" pitchFamily="34" charset="0"/>
              </a:rPr>
              <a:t>When one particular site is selected - the distribution of successful and failed Falcon 9 first stage landings for that site</a:t>
            </a:r>
          </a:p>
          <a:p>
            <a:r>
              <a:rPr lang="en-US" sz="2000" dirty="0">
                <a:latin typeface="Abadi" panose="020B0604020104020204" pitchFamily="34" charset="0"/>
              </a:rPr>
              <a:t>The input slider that used for filtering of the payload mass for the scatterplot</a:t>
            </a:r>
          </a:p>
          <a:p>
            <a:r>
              <a:rPr lang="en-US" sz="2000" dirty="0">
                <a:latin typeface="Abadi" panose="020B0604020104020204" pitchFamily="34" charset="0"/>
              </a:rPr>
              <a:t>The scatterplot displays the distribution of Falcon 9 first stage landings split by payload mass, mission outcome and by booster version category.</a:t>
            </a:r>
          </a:p>
          <a:p>
            <a:endParaRPr lang="en-US" sz="2000" dirty="0">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D0F57161-5DA7-F3AE-698D-F30EAA0CED5B}"/>
              </a:ext>
            </a:extLst>
          </p:cNvPr>
          <p:cNvSpPr txBox="1"/>
          <p:nvPr/>
        </p:nvSpPr>
        <p:spPr>
          <a:xfrm>
            <a:off x="734028" y="5865840"/>
            <a:ext cx="7731546" cy="369332"/>
          </a:xfrm>
          <a:prstGeom prst="rect">
            <a:avLst/>
          </a:prstGeom>
          <a:noFill/>
        </p:spPr>
        <p:txBody>
          <a:bodyPr wrap="square">
            <a:spAutoFit/>
          </a:bodyPr>
          <a:lstStyle/>
          <a:p>
            <a:r>
              <a:rPr lang="en-US" dirty="0">
                <a:hlinkClick r:id="rId3"/>
              </a:rPr>
              <a:t>GitHub URL of the completed Dashboard with Plotly Dash Notebook </a:t>
            </a:r>
            <a:endParaRPr lang="en-LT"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6025B1B6-2A1B-507A-1EAE-93195320642D}"/>
              </a:ext>
            </a:extLst>
          </p:cNvPr>
          <p:cNvSpPr txBox="1"/>
          <p:nvPr/>
        </p:nvSpPr>
        <p:spPr>
          <a:xfrm>
            <a:off x="734028" y="5865840"/>
            <a:ext cx="7731546" cy="369332"/>
          </a:xfrm>
          <a:prstGeom prst="rect">
            <a:avLst/>
          </a:prstGeom>
          <a:noFill/>
        </p:spPr>
        <p:txBody>
          <a:bodyPr wrap="square">
            <a:spAutoFit/>
          </a:bodyPr>
          <a:lstStyle/>
          <a:p>
            <a:r>
              <a:rPr lang="en-US" dirty="0">
                <a:hlinkClick r:id="rId3"/>
              </a:rPr>
              <a:t>GitHub URL of the completed Predictive Analysis </a:t>
            </a:r>
            <a:r>
              <a:rPr lang="en-US" dirty="0">
                <a:hlinkClick r:id="rId4"/>
              </a:rPr>
              <a:t>Notebook</a:t>
            </a:r>
            <a:r>
              <a:rPr lang="en-US" dirty="0">
                <a:hlinkClick r:id="rId3"/>
              </a:rPr>
              <a:t> </a:t>
            </a:r>
            <a:endParaRPr lang="en-LT" dirty="0"/>
          </a:p>
        </p:txBody>
      </p:sp>
      <p:sp>
        <p:nvSpPr>
          <p:cNvPr id="8" name="TextBox 7">
            <a:extLst>
              <a:ext uri="{FF2B5EF4-FFF2-40B4-BE49-F238E27FC236}">
                <a16:creationId xmlns:a16="http://schemas.microsoft.com/office/drawing/2014/main" id="{7B82D1ED-2315-5D13-3B09-C262225EA873}"/>
              </a:ext>
            </a:extLst>
          </p:cNvPr>
          <p:cNvSpPr txBox="1"/>
          <p:nvPr/>
        </p:nvSpPr>
        <p:spPr>
          <a:xfrm>
            <a:off x="820738" y="2132355"/>
            <a:ext cx="2342784"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dirty="0"/>
              <a:t>Loading of the datasets from csv file for analysis using pandas and </a:t>
            </a:r>
            <a:r>
              <a:rPr lang="en-US" dirty="0" err="1"/>
              <a:t>numpy</a:t>
            </a:r>
            <a:endParaRPr lang="en-LT" dirty="0"/>
          </a:p>
        </p:txBody>
      </p:sp>
      <p:sp>
        <p:nvSpPr>
          <p:cNvPr id="9" name="TextBox 8">
            <a:extLst>
              <a:ext uri="{FF2B5EF4-FFF2-40B4-BE49-F238E27FC236}">
                <a16:creationId xmlns:a16="http://schemas.microsoft.com/office/drawing/2014/main" id="{4E4726C0-5EB4-6E8D-BEA6-222CCA9A1579}"/>
              </a:ext>
            </a:extLst>
          </p:cNvPr>
          <p:cNvSpPr txBox="1"/>
          <p:nvPr/>
        </p:nvSpPr>
        <p:spPr>
          <a:xfrm>
            <a:off x="3567477" y="2142178"/>
            <a:ext cx="2342784"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LT" dirty="0"/>
              <a:t>Data transformation and splitting into training and testing sets </a:t>
            </a:r>
          </a:p>
        </p:txBody>
      </p:sp>
      <p:sp>
        <p:nvSpPr>
          <p:cNvPr id="10" name="TextBox 9">
            <a:extLst>
              <a:ext uri="{FF2B5EF4-FFF2-40B4-BE49-F238E27FC236}">
                <a16:creationId xmlns:a16="http://schemas.microsoft.com/office/drawing/2014/main" id="{4A8E1D5D-7546-F615-ED65-A1E86CD32E95}"/>
              </a:ext>
            </a:extLst>
          </p:cNvPr>
          <p:cNvSpPr txBox="1"/>
          <p:nvPr/>
        </p:nvSpPr>
        <p:spPr>
          <a:xfrm>
            <a:off x="6385666" y="1589871"/>
            <a:ext cx="2342784" cy="2308324"/>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ctr"/>
            <a:r>
              <a:rPr lang="en-LT" dirty="0"/>
              <a:t>Logistic Regression/Support Vector M</a:t>
            </a:r>
            <a:r>
              <a:rPr lang="en-US" dirty="0"/>
              <a:t>a</a:t>
            </a:r>
            <a:r>
              <a:rPr lang="en-LT" dirty="0"/>
              <a:t>chine/D</a:t>
            </a:r>
            <a:r>
              <a:rPr lang="en-US" dirty="0"/>
              <a:t>e</a:t>
            </a:r>
            <a:r>
              <a:rPr lang="en-LT" dirty="0"/>
              <a:t>cisions Tree/KNN models created and trained with the best hyperparameteres </a:t>
            </a:r>
          </a:p>
        </p:txBody>
      </p:sp>
      <p:sp>
        <p:nvSpPr>
          <p:cNvPr id="11" name="TextBox 10">
            <a:extLst>
              <a:ext uri="{FF2B5EF4-FFF2-40B4-BE49-F238E27FC236}">
                <a16:creationId xmlns:a16="http://schemas.microsoft.com/office/drawing/2014/main" id="{A4B51514-9169-CF1C-ACBE-065C6FF1DFDD}"/>
              </a:ext>
            </a:extLst>
          </p:cNvPr>
          <p:cNvSpPr txBox="1"/>
          <p:nvPr/>
        </p:nvSpPr>
        <p:spPr>
          <a:xfrm>
            <a:off x="9132405" y="2140481"/>
            <a:ext cx="2342784"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All Model are tested on the test set with accuracy score being calculated. </a:t>
            </a:r>
            <a:endParaRPr lang="en-LT" dirty="0"/>
          </a:p>
        </p:txBody>
      </p:sp>
      <p:sp>
        <p:nvSpPr>
          <p:cNvPr id="12" name="TextBox 11">
            <a:extLst>
              <a:ext uri="{FF2B5EF4-FFF2-40B4-BE49-F238E27FC236}">
                <a16:creationId xmlns:a16="http://schemas.microsoft.com/office/drawing/2014/main" id="{CEDE97FF-24A1-473C-3D9A-929877671636}"/>
              </a:ext>
            </a:extLst>
          </p:cNvPr>
          <p:cNvSpPr txBox="1"/>
          <p:nvPr/>
        </p:nvSpPr>
        <p:spPr>
          <a:xfrm>
            <a:off x="9134852" y="4617923"/>
            <a:ext cx="2342784"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Confusion Matrix is plotted for each used model</a:t>
            </a:r>
            <a:endParaRPr lang="en-LT" dirty="0"/>
          </a:p>
        </p:txBody>
      </p:sp>
      <p:sp>
        <p:nvSpPr>
          <p:cNvPr id="13" name="TextBox 12">
            <a:extLst>
              <a:ext uri="{FF2B5EF4-FFF2-40B4-BE49-F238E27FC236}">
                <a16:creationId xmlns:a16="http://schemas.microsoft.com/office/drawing/2014/main" id="{86FCEE08-6DD2-E82B-92CB-41EA5A07AC90}"/>
              </a:ext>
            </a:extLst>
          </p:cNvPr>
          <p:cNvSpPr txBox="1"/>
          <p:nvPr/>
        </p:nvSpPr>
        <p:spPr>
          <a:xfrm>
            <a:off x="6385666" y="4341764"/>
            <a:ext cx="2342784" cy="1477328"/>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Finding the method/model that perform best based on accuracy scores of each model</a:t>
            </a:r>
            <a:endParaRPr lang="en-LT" dirty="0"/>
          </a:p>
        </p:txBody>
      </p:sp>
      <p:cxnSp>
        <p:nvCxnSpPr>
          <p:cNvPr id="15" name="Straight Arrow Connector 14">
            <a:extLst>
              <a:ext uri="{FF2B5EF4-FFF2-40B4-BE49-F238E27FC236}">
                <a16:creationId xmlns:a16="http://schemas.microsoft.com/office/drawing/2014/main" id="{95EF01E0-5282-040F-D80B-7DFCE41F3788}"/>
              </a:ext>
            </a:extLst>
          </p:cNvPr>
          <p:cNvCxnSpPr>
            <a:stCxn id="8" idx="3"/>
            <a:endCxn id="9" idx="1"/>
          </p:cNvCxnSpPr>
          <p:nvPr/>
        </p:nvCxnSpPr>
        <p:spPr>
          <a:xfrm>
            <a:off x="3163522" y="2732520"/>
            <a:ext cx="403955" cy="9823"/>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495AE81-3EAE-31CE-6C61-AA91BAAC786D}"/>
              </a:ext>
            </a:extLst>
          </p:cNvPr>
          <p:cNvCxnSpPr>
            <a:cxnSpLocks/>
            <a:stCxn id="9" idx="3"/>
            <a:endCxn id="10" idx="1"/>
          </p:cNvCxnSpPr>
          <p:nvPr/>
        </p:nvCxnSpPr>
        <p:spPr>
          <a:xfrm>
            <a:off x="5910261" y="2742343"/>
            <a:ext cx="475405" cy="1690"/>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193F11A-EF03-4FCF-FACA-AD61B0155788}"/>
              </a:ext>
            </a:extLst>
          </p:cNvPr>
          <p:cNvCxnSpPr>
            <a:cxnSpLocks/>
            <a:stCxn id="10" idx="3"/>
            <a:endCxn id="11" idx="1"/>
          </p:cNvCxnSpPr>
          <p:nvPr/>
        </p:nvCxnSpPr>
        <p:spPr>
          <a:xfrm flipV="1">
            <a:off x="8728450" y="2740646"/>
            <a:ext cx="403955" cy="3387"/>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6468704-4194-A481-EDF5-1DF8CDACF482}"/>
              </a:ext>
            </a:extLst>
          </p:cNvPr>
          <p:cNvCxnSpPr>
            <a:cxnSpLocks/>
            <a:stCxn id="11" idx="2"/>
            <a:endCxn id="12" idx="0"/>
          </p:cNvCxnSpPr>
          <p:nvPr/>
        </p:nvCxnSpPr>
        <p:spPr>
          <a:xfrm>
            <a:off x="10303797" y="3340810"/>
            <a:ext cx="2447" cy="1277113"/>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00AC3C3-C5FE-04DA-D006-C4E04AD001EE}"/>
              </a:ext>
            </a:extLst>
          </p:cNvPr>
          <p:cNvCxnSpPr>
            <a:cxnSpLocks/>
            <a:stCxn id="12" idx="1"/>
            <a:endCxn id="13" idx="3"/>
          </p:cNvCxnSpPr>
          <p:nvPr/>
        </p:nvCxnSpPr>
        <p:spPr>
          <a:xfrm flipH="1">
            <a:off x="8728450" y="5079588"/>
            <a:ext cx="406402" cy="840"/>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A731F6D1-E244-AE2E-4D6D-D2EF377F00A4}"/>
              </a:ext>
            </a:extLst>
          </p:cNvPr>
          <p:cNvSpPr txBox="1"/>
          <p:nvPr/>
        </p:nvSpPr>
        <p:spPr>
          <a:xfrm>
            <a:off x="770011" y="1277835"/>
            <a:ext cx="10550525" cy="369332"/>
          </a:xfrm>
          <a:prstGeom prst="rect">
            <a:avLst/>
          </a:prstGeom>
          <a:noFill/>
        </p:spPr>
        <p:txBody>
          <a:bodyPr wrap="square">
            <a:spAutoFit/>
          </a:bodyPr>
          <a:lstStyle/>
          <a:p>
            <a:pPr marL="0" indent="0">
              <a:buNone/>
            </a:pPr>
            <a:r>
              <a:rPr lang="en-US" dirty="0">
                <a:solidFill>
                  <a:srgbClr val="1C7DDB"/>
                </a:solidFill>
                <a:latin typeface="Abadi"/>
              </a:rPr>
              <a:t>F</a:t>
            </a:r>
            <a:r>
              <a:rPr lang="en-US" sz="1800" dirty="0">
                <a:solidFill>
                  <a:srgbClr val="1C7DDB"/>
                </a:solidFill>
                <a:latin typeface="Abadi"/>
              </a:rPr>
              <a:t>lowchart of Classification modelling:</a:t>
            </a:r>
            <a:endParaRPr lang="en-US" dirty="0">
              <a:cs typeface="Calibri"/>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33799" y="4134349"/>
            <a:ext cx="10769388" cy="1017754"/>
          </a:xfrm>
          <a:prstGeom prst="rect">
            <a:avLst/>
          </a:prstGeom>
        </p:spPr>
        <p:txBody>
          <a:bodyPr>
            <a:noAutofit/>
          </a:bodyPr>
          <a:lstStyle/>
          <a:p>
            <a:pPr marL="0" indent="0">
              <a:lnSpc>
                <a:spcPct val="100000"/>
              </a:lnSpc>
              <a:spcBef>
                <a:spcPts val="1400"/>
              </a:spcBef>
              <a:buNone/>
            </a:pPr>
            <a:r>
              <a:rPr lang="en-US" sz="1800" dirty="0">
                <a:solidFill>
                  <a:srgbClr val="1E77B4"/>
                </a:solidFill>
                <a:latin typeface="Abadi" panose="020B0604020104020204" pitchFamily="34" charset="0"/>
              </a:rPr>
              <a:t>Blue</a:t>
            </a:r>
            <a:r>
              <a:rPr lang="en-US" sz="1800" dirty="0">
                <a:solidFill>
                  <a:schemeClr val="accent3">
                    <a:lumMod val="25000"/>
                  </a:schemeClr>
                </a:solidFill>
                <a:latin typeface="Abadi" panose="020B0604020104020204" pitchFamily="34" charset="0"/>
              </a:rPr>
              <a:t> colored dots indicates unsuccessful launch; </a:t>
            </a:r>
            <a:r>
              <a:rPr lang="en-US" sz="1800" dirty="0">
                <a:solidFill>
                  <a:srgbClr val="FF7E0C"/>
                </a:solidFill>
                <a:latin typeface="Abadi" panose="020B0604020104020204" pitchFamily="34" charset="0"/>
              </a:rPr>
              <a:t>Orange</a:t>
            </a:r>
            <a:r>
              <a:rPr lang="en-US" sz="1800" dirty="0">
                <a:solidFill>
                  <a:schemeClr val="accent3">
                    <a:lumMod val="25000"/>
                  </a:schemeClr>
                </a:solidFill>
                <a:latin typeface="Abadi" panose="020B0604020104020204" pitchFamily="34" charset="0"/>
              </a:rPr>
              <a:t> colored dots indicates successful launch</a:t>
            </a:r>
          </a:p>
          <a:p>
            <a:pPr>
              <a:lnSpc>
                <a:spcPct val="100000"/>
              </a:lnSpc>
              <a:spcBef>
                <a:spcPts val="1400"/>
              </a:spcBef>
            </a:pPr>
            <a:r>
              <a:rPr lang="en-US" sz="1800" dirty="0">
                <a:solidFill>
                  <a:schemeClr val="accent3">
                    <a:lumMod val="25000"/>
                  </a:schemeClr>
                </a:solidFill>
                <a:latin typeface="Abadi" panose="020B0604020104020204" pitchFamily="34" charset="0"/>
              </a:rPr>
              <a:t>The number of launches from CCAFS SLC 40 site are significantly higher than form other sites and the number of success landings (Class = 1) are increasing with the increase of the number of launches for this site</a:t>
            </a:r>
          </a:p>
          <a:p>
            <a:pPr>
              <a:lnSpc>
                <a:spcPct val="100000"/>
              </a:lnSpc>
              <a:spcBef>
                <a:spcPts val="1400"/>
              </a:spcBef>
            </a:pPr>
            <a:r>
              <a:rPr lang="en-US" sz="1800" dirty="0">
                <a:solidFill>
                  <a:schemeClr val="accent3">
                    <a:lumMod val="25000"/>
                  </a:schemeClr>
                </a:solidFill>
                <a:latin typeface="Abadi" panose="020B0604020104020204" pitchFamily="34" charset="0"/>
              </a:rPr>
              <a:t>For all site with the number of launches growing the number of successful landing (Class = 1) is also growing</a:t>
            </a:r>
          </a:p>
          <a:p>
            <a:pPr>
              <a:lnSpc>
                <a:spcPct val="100000"/>
              </a:lnSpc>
              <a:spcBef>
                <a:spcPts val="1400"/>
              </a:spcBef>
            </a:pPr>
            <a:r>
              <a:rPr lang="en-US" sz="1800" dirty="0">
                <a:solidFill>
                  <a:schemeClr val="accent3">
                    <a:lumMod val="25000"/>
                  </a:schemeClr>
                </a:solidFill>
                <a:latin typeface="Abadi" panose="020B0604020104020204" pitchFamily="34" charset="0"/>
              </a:rPr>
              <a:t>Successful landing rate for sites are different with the best rate being at KSC LC39A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F602711E-1A4F-6E7C-89E4-C985672E41DC}"/>
              </a:ext>
            </a:extLst>
          </p:cNvPr>
          <p:cNvPicPr>
            <a:picLocks noChangeAspect="1"/>
          </p:cNvPicPr>
          <p:nvPr/>
        </p:nvPicPr>
        <p:blipFill>
          <a:blip r:embed="rId3"/>
          <a:stretch>
            <a:fillRect/>
          </a:stretch>
        </p:blipFill>
        <p:spPr>
          <a:xfrm>
            <a:off x="0" y="1496135"/>
            <a:ext cx="12185131" cy="248592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1026" name="Picture 2">
            <a:extLst>
              <a:ext uri="{FF2B5EF4-FFF2-40B4-BE49-F238E27FC236}">
                <a16:creationId xmlns:a16="http://schemas.microsoft.com/office/drawing/2014/main" id="{888F063C-A8EC-6ACA-24A9-F5B40F69ED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41156"/>
            <a:ext cx="12192000" cy="2536825"/>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305CE382-1B81-70E7-AA12-9A6C20C06CA7}"/>
              </a:ext>
            </a:extLst>
          </p:cNvPr>
          <p:cNvSpPr txBox="1">
            <a:spLocks/>
          </p:cNvSpPr>
          <p:nvPr/>
        </p:nvSpPr>
        <p:spPr>
          <a:xfrm>
            <a:off x="933799" y="4134349"/>
            <a:ext cx="10769388" cy="101775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800" dirty="0">
                <a:solidFill>
                  <a:srgbClr val="1E77B4"/>
                </a:solidFill>
                <a:latin typeface="Abadi" panose="020B0604020104020204" pitchFamily="34" charset="0"/>
              </a:rPr>
              <a:t>Blue</a:t>
            </a:r>
            <a:r>
              <a:rPr lang="en-US" sz="1800" dirty="0">
                <a:solidFill>
                  <a:schemeClr val="accent3">
                    <a:lumMod val="25000"/>
                  </a:schemeClr>
                </a:solidFill>
                <a:latin typeface="Abadi" panose="020B0604020104020204" pitchFamily="34" charset="0"/>
              </a:rPr>
              <a:t> colored dots indicates unsuccessful launch; </a:t>
            </a:r>
            <a:r>
              <a:rPr lang="en-US" sz="1800" dirty="0">
                <a:solidFill>
                  <a:srgbClr val="FF7E0C"/>
                </a:solidFill>
                <a:latin typeface="Abadi" panose="020B0604020104020204" pitchFamily="34" charset="0"/>
              </a:rPr>
              <a:t>Orange</a:t>
            </a:r>
            <a:r>
              <a:rPr lang="en-US" sz="1800" dirty="0">
                <a:solidFill>
                  <a:schemeClr val="accent3">
                    <a:lumMod val="25000"/>
                  </a:schemeClr>
                </a:solidFill>
                <a:latin typeface="Abadi" panose="020B0604020104020204" pitchFamily="34" charset="0"/>
              </a:rPr>
              <a:t> colored dots indicates successful launch</a:t>
            </a:r>
          </a:p>
          <a:p>
            <a:pPr>
              <a:lnSpc>
                <a:spcPct val="100000"/>
              </a:lnSpc>
              <a:spcBef>
                <a:spcPts val="1400"/>
              </a:spcBef>
            </a:pPr>
            <a:r>
              <a:rPr lang="en-US" sz="1800" dirty="0">
                <a:solidFill>
                  <a:schemeClr val="accent3">
                    <a:lumMod val="25000"/>
                  </a:schemeClr>
                </a:solidFill>
                <a:latin typeface="Abadi" panose="020B0604020104020204" pitchFamily="34" charset="0"/>
              </a:rPr>
              <a:t>Most of the payloads for all sites are under 7000 kg but for those launches with the larger payloads success rate is much higher</a:t>
            </a:r>
          </a:p>
          <a:p>
            <a:pPr>
              <a:lnSpc>
                <a:spcPct val="100000"/>
              </a:lnSpc>
              <a:spcBef>
                <a:spcPts val="1400"/>
              </a:spcBef>
            </a:pPr>
            <a:r>
              <a:rPr lang="en-US" sz="1800" dirty="0">
                <a:solidFill>
                  <a:schemeClr val="accent3">
                    <a:lumMod val="25000"/>
                  </a:schemeClr>
                </a:solidFill>
                <a:latin typeface="Abadi" panose="020B0604020104020204" pitchFamily="34" charset="0"/>
              </a:rPr>
              <a:t>In general, there’s no much correlation between the Payloads and successes rate of launches</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09" y="4045948"/>
            <a:ext cx="10640809" cy="111850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ES-L1, GEO, HEO, SSO have the largest success rates. VLEO success rate is a little bit lower. GTO has the minimums success rate. Other sites are in between on these two groups.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 name="Picture 6">
            <a:extLst>
              <a:ext uri="{FF2B5EF4-FFF2-40B4-BE49-F238E27FC236}">
                <a16:creationId xmlns:a16="http://schemas.microsoft.com/office/drawing/2014/main" id="{ED66D3D7-8192-72C6-827C-302A416E1166}"/>
              </a:ext>
            </a:extLst>
          </p:cNvPr>
          <p:cNvPicPr>
            <a:picLocks noChangeAspect="1"/>
          </p:cNvPicPr>
          <p:nvPr/>
        </p:nvPicPr>
        <p:blipFill>
          <a:blip r:embed="rId3"/>
          <a:stretch>
            <a:fillRect/>
          </a:stretch>
        </p:blipFill>
        <p:spPr>
          <a:xfrm>
            <a:off x="770010" y="1486889"/>
            <a:ext cx="10640809" cy="228077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92C704DC-DADC-2790-761A-00D7588C392A}"/>
              </a:ext>
            </a:extLst>
          </p:cNvPr>
          <p:cNvPicPr>
            <a:picLocks noChangeAspect="1"/>
          </p:cNvPicPr>
          <p:nvPr/>
        </p:nvPicPr>
        <p:blipFill>
          <a:blip r:embed="rId3"/>
          <a:stretch>
            <a:fillRect/>
          </a:stretch>
        </p:blipFill>
        <p:spPr>
          <a:xfrm>
            <a:off x="786492" y="1533684"/>
            <a:ext cx="10619015" cy="2200116"/>
          </a:xfrm>
          <a:prstGeom prst="rect">
            <a:avLst/>
          </a:prstGeom>
        </p:spPr>
      </p:pic>
      <p:sp>
        <p:nvSpPr>
          <p:cNvPr id="7" name="TextBox 6">
            <a:extLst>
              <a:ext uri="{FF2B5EF4-FFF2-40B4-BE49-F238E27FC236}">
                <a16:creationId xmlns:a16="http://schemas.microsoft.com/office/drawing/2014/main" id="{DAEEC17F-2966-84A4-11A9-67BDA45F2214}"/>
              </a:ext>
            </a:extLst>
          </p:cNvPr>
          <p:cNvSpPr txBox="1"/>
          <p:nvPr/>
        </p:nvSpPr>
        <p:spPr>
          <a:xfrm>
            <a:off x="786492" y="3921036"/>
            <a:ext cx="10619014" cy="1559401"/>
          </a:xfrm>
          <a:prstGeom prst="rect">
            <a:avLst/>
          </a:prstGeom>
          <a:noFill/>
        </p:spPr>
        <p:txBody>
          <a:bodyPr wrap="square">
            <a:spAutoFit/>
          </a:bodyPr>
          <a:lstStyle/>
          <a:p>
            <a:pPr>
              <a:spcBef>
                <a:spcPts val="1400"/>
              </a:spcBef>
            </a:pPr>
            <a:r>
              <a:rPr lang="en-US" sz="1800" dirty="0">
                <a:solidFill>
                  <a:srgbClr val="1E77B4"/>
                </a:solidFill>
                <a:latin typeface="Abadi" panose="020B0604020104020204" pitchFamily="34" charset="0"/>
              </a:rPr>
              <a:t>Blue</a:t>
            </a:r>
            <a:r>
              <a:rPr lang="en-US" sz="1800" dirty="0">
                <a:solidFill>
                  <a:schemeClr val="accent3">
                    <a:lumMod val="25000"/>
                  </a:schemeClr>
                </a:solidFill>
                <a:latin typeface="Abadi" panose="020B0604020104020204" pitchFamily="34" charset="0"/>
              </a:rPr>
              <a:t> colored dots indicates unsuccessful launch; </a:t>
            </a:r>
            <a:r>
              <a:rPr lang="en-US" sz="1800" dirty="0">
                <a:solidFill>
                  <a:srgbClr val="FF7E0C"/>
                </a:solidFill>
                <a:latin typeface="Abadi" panose="020B0604020104020204" pitchFamily="34" charset="0"/>
              </a:rPr>
              <a:t>Orange</a:t>
            </a:r>
            <a:r>
              <a:rPr lang="en-US" sz="1800" dirty="0">
                <a:solidFill>
                  <a:schemeClr val="accent3">
                    <a:lumMod val="25000"/>
                  </a:schemeClr>
                </a:solidFill>
                <a:latin typeface="Abadi" panose="020B0604020104020204" pitchFamily="34" charset="0"/>
              </a:rPr>
              <a:t> colored dots indicates successful launch</a:t>
            </a: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panose="020B0604020104020204" pitchFamily="34" charset="0"/>
              </a:rPr>
              <a:t>LEO orbit success is related to the number of flights whereas in the GTO orbit, there is no relationship between flight number and the orbit. </a:t>
            </a: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3979332"/>
            <a:ext cx="10792438" cy="1889655"/>
          </a:xfrm>
          <a:prstGeom prst="rect">
            <a:avLst/>
          </a:prstGeom>
        </p:spPr>
        <p:txBody>
          <a:bodyPr>
            <a:normAutofit fontScale="92500" lnSpcReduction="10000"/>
          </a:bodyPr>
          <a:lstStyle/>
          <a:p>
            <a:pPr marL="0" indent="0">
              <a:spcBef>
                <a:spcPts val="1400"/>
              </a:spcBef>
              <a:buNone/>
            </a:pPr>
            <a:r>
              <a:rPr lang="en-US" sz="2400" dirty="0">
                <a:solidFill>
                  <a:srgbClr val="1E77B4"/>
                </a:solidFill>
                <a:latin typeface="Abadi" panose="020B0604020104020204" pitchFamily="34" charset="0"/>
              </a:rPr>
              <a:t>Blue</a:t>
            </a:r>
            <a:r>
              <a:rPr lang="en-US" sz="2400" dirty="0">
                <a:solidFill>
                  <a:schemeClr val="accent3">
                    <a:lumMod val="25000"/>
                  </a:schemeClr>
                </a:solidFill>
                <a:latin typeface="Abadi" panose="020B0604020104020204" pitchFamily="34" charset="0"/>
              </a:rPr>
              <a:t> colored dots indicates unsuccessful launch; </a:t>
            </a:r>
            <a:r>
              <a:rPr lang="en-US" sz="2400" dirty="0">
                <a:solidFill>
                  <a:srgbClr val="FF7E0C"/>
                </a:solidFill>
                <a:latin typeface="Abadi" panose="020B0604020104020204" pitchFamily="34" charset="0"/>
              </a:rPr>
              <a:t>Orange</a:t>
            </a:r>
            <a:r>
              <a:rPr lang="en-US" sz="2400" dirty="0">
                <a:solidFill>
                  <a:schemeClr val="accent3">
                    <a:lumMod val="25000"/>
                  </a:schemeClr>
                </a:solidFill>
                <a:latin typeface="Abadi" panose="020B0604020104020204" pitchFamily="34" charset="0"/>
              </a:rPr>
              <a:t> colored dots indicates successful launch</a:t>
            </a:r>
          </a:p>
          <a:p>
            <a:pPr marL="0" indent="0">
              <a:spcBef>
                <a:spcPts val="1400"/>
              </a:spcBef>
              <a:buNone/>
            </a:pPr>
            <a:endParaRPr lang="en-US" sz="2400" dirty="0">
              <a:solidFill>
                <a:schemeClr val="accent3">
                  <a:lumMod val="25000"/>
                </a:schemeClr>
              </a:solidFill>
              <a:latin typeface="Abadi" panose="020B0604020104020204" pitchFamily="34" charset="0"/>
            </a:endParaRPr>
          </a:p>
          <a:p>
            <a:pPr marL="0" indent="0">
              <a:spcBef>
                <a:spcPts val="1400"/>
              </a:spcBef>
              <a:buNone/>
            </a:pPr>
            <a:r>
              <a:rPr lang="en-US" sz="2400" dirty="0">
                <a:solidFill>
                  <a:schemeClr val="accent3">
                    <a:lumMod val="25000"/>
                  </a:schemeClr>
                </a:solidFill>
                <a:latin typeface="Abadi" panose="020B0604020104020204" pitchFamily="34" charset="0"/>
              </a:rPr>
              <a:t>We can say that with heavy payloads, the successful landing are more for PO, LEO and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B010654C-CE97-79CD-6029-D76C653FCC0A}"/>
              </a:ext>
            </a:extLst>
          </p:cNvPr>
          <p:cNvPicPr>
            <a:picLocks noChangeAspect="1"/>
          </p:cNvPicPr>
          <p:nvPr/>
        </p:nvPicPr>
        <p:blipFill>
          <a:blip r:embed="rId3"/>
          <a:stretch>
            <a:fillRect/>
          </a:stretch>
        </p:blipFill>
        <p:spPr>
          <a:xfrm>
            <a:off x="770010" y="1466545"/>
            <a:ext cx="10792439" cy="227572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11850"/>
            <a:ext cx="3911600" cy="1597212"/>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Success Rate was increasing year over year from 2013 to 2017. 2018 it decreased, but starting from 2019 it stabilized at around 0,8. </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3B6F2851-2DFB-3679-38F2-6F94380D2864}"/>
              </a:ext>
            </a:extLst>
          </p:cNvPr>
          <p:cNvPicPr>
            <a:picLocks noChangeAspect="1"/>
          </p:cNvPicPr>
          <p:nvPr/>
        </p:nvPicPr>
        <p:blipFill>
          <a:blip r:embed="rId3"/>
          <a:stretch>
            <a:fillRect/>
          </a:stretch>
        </p:blipFill>
        <p:spPr>
          <a:xfrm>
            <a:off x="4681611" y="1511850"/>
            <a:ext cx="6604000" cy="436949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Query: </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Results: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are getting the results by querying unique values from the field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and using </a:t>
            </a:r>
            <a:r>
              <a:rPr lang="en-US" sz="2200" dirty="0">
                <a:solidFill>
                  <a:schemeClr val="accent6"/>
                </a:solidFill>
                <a:latin typeface="Abadi" panose="020B0604020104020204" pitchFamily="34" charset="0"/>
              </a:rPr>
              <a:t>SELECT DISTINCT </a:t>
            </a:r>
            <a:r>
              <a:rPr lang="en-US" sz="2200" dirty="0">
                <a:solidFill>
                  <a:schemeClr val="accent3">
                    <a:lumMod val="25000"/>
                  </a:schemeClr>
                </a:solidFill>
                <a:latin typeface="Abadi" panose="020B0604020104020204" pitchFamily="34" charset="0"/>
              </a:rPr>
              <a:t>statement</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Table 1">
            <a:extLst>
              <a:ext uri="{FF2B5EF4-FFF2-40B4-BE49-F238E27FC236}">
                <a16:creationId xmlns:a16="http://schemas.microsoft.com/office/drawing/2014/main" id="{F7D247E6-27B1-7B27-4F13-B43016ED82C1}"/>
              </a:ext>
            </a:extLst>
          </p:cNvPr>
          <p:cNvGraphicFramePr>
            <a:graphicFrameLocks noGrp="1"/>
          </p:cNvGraphicFramePr>
          <p:nvPr>
            <p:extLst>
              <p:ext uri="{D42A27DB-BD31-4B8C-83A1-F6EECF244321}">
                <p14:modId xmlns:p14="http://schemas.microsoft.com/office/powerpoint/2010/main" val="3985695801"/>
              </p:ext>
            </p:extLst>
          </p:nvPr>
        </p:nvGraphicFramePr>
        <p:xfrm>
          <a:off x="863600" y="3276600"/>
          <a:ext cx="2057400" cy="1828800"/>
        </p:xfrm>
        <a:graphic>
          <a:graphicData uri="http://schemas.openxmlformats.org/drawingml/2006/table">
            <a:tbl>
              <a:tblPr/>
              <a:tblGrid>
                <a:gridCol w="2057400">
                  <a:extLst>
                    <a:ext uri="{9D8B030D-6E8A-4147-A177-3AD203B41FA5}">
                      <a16:colId xmlns:a16="http://schemas.microsoft.com/office/drawing/2014/main" val="2485817740"/>
                    </a:ext>
                  </a:extLst>
                </a:gridCol>
              </a:tblGrid>
              <a:tr h="0">
                <a:tc>
                  <a:txBody>
                    <a:bodyPr/>
                    <a:lstStyle/>
                    <a:p>
                      <a:pPr algn="r" fontAlgn="ctr"/>
                      <a:r>
                        <a:rPr lang="en-US" b="1">
                          <a:effectLst/>
                        </a:rPr>
                        <a:t>Launch_Site</a:t>
                      </a:r>
                    </a:p>
                  </a:txBody>
                  <a:tcPr anchor="ctr">
                    <a:lnL>
                      <a:noFill/>
                    </a:lnL>
                    <a:lnR>
                      <a:noFill/>
                    </a:lnR>
                    <a:lnT>
                      <a:noFill/>
                    </a:lnT>
                    <a:lnB>
                      <a:noFill/>
                    </a:lnB>
                    <a:solidFill>
                      <a:srgbClr val="FFFFFF"/>
                    </a:solidFill>
                  </a:tcPr>
                </a:tc>
                <a:extLst>
                  <a:ext uri="{0D108BD9-81ED-4DB2-BD59-A6C34878D82A}">
                    <a16:rowId xmlns:a16="http://schemas.microsoft.com/office/drawing/2014/main" val="1328801683"/>
                  </a:ext>
                </a:extLst>
              </a:tr>
              <a:tr h="0">
                <a:tc>
                  <a:txBody>
                    <a:bodyPr/>
                    <a:lstStyle/>
                    <a:p>
                      <a:pPr algn="r" fontAlgn="ctr"/>
                      <a:r>
                        <a:rPr lang="en-US">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154943345"/>
                  </a:ext>
                </a:extLst>
              </a:tr>
              <a:tr h="0">
                <a:tc>
                  <a:txBody>
                    <a:bodyPr/>
                    <a:lstStyle/>
                    <a:p>
                      <a:pPr algn="r" fontAlgn="ctr"/>
                      <a:r>
                        <a:rPr lang="en-US">
                          <a:effectLst/>
                        </a:rPr>
                        <a:t>VAFB SLC-4E</a:t>
                      </a:r>
                    </a:p>
                  </a:txBody>
                  <a:tcPr anchor="ctr">
                    <a:lnL>
                      <a:noFill/>
                    </a:lnL>
                    <a:lnR>
                      <a:noFill/>
                    </a:lnR>
                    <a:lnT>
                      <a:noFill/>
                    </a:lnT>
                    <a:lnB>
                      <a:noFill/>
                    </a:lnB>
                    <a:solidFill>
                      <a:srgbClr val="FFFFFF"/>
                    </a:solidFill>
                  </a:tcPr>
                </a:tc>
                <a:extLst>
                  <a:ext uri="{0D108BD9-81ED-4DB2-BD59-A6C34878D82A}">
                    <a16:rowId xmlns:a16="http://schemas.microsoft.com/office/drawing/2014/main" val="2881902004"/>
                  </a:ext>
                </a:extLst>
              </a:tr>
              <a:tr h="0">
                <a:tc>
                  <a:txBody>
                    <a:bodyPr/>
                    <a:lstStyle/>
                    <a:p>
                      <a:pPr algn="r" fontAlgn="ctr"/>
                      <a:r>
                        <a:rPr lang="en-US" dirty="0">
                          <a:effectLst/>
                        </a:rPr>
                        <a:t>KSC LC-39A</a:t>
                      </a:r>
                    </a:p>
                  </a:txBody>
                  <a:tcPr anchor="ctr">
                    <a:lnL>
                      <a:noFill/>
                    </a:lnL>
                    <a:lnR>
                      <a:noFill/>
                    </a:lnR>
                    <a:lnT>
                      <a:noFill/>
                    </a:lnT>
                    <a:lnB>
                      <a:noFill/>
                    </a:lnB>
                    <a:solidFill>
                      <a:srgbClr val="FFFFFF"/>
                    </a:solidFill>
                  </a:tcPr>
                </a:tc>
                <a:extLst>
                  <a:ext uri="{0D108BD9-81ED-4DB2-BD59-A6C34878D82A}">
                    <a16:rowId xmlns:a16="http://schemas.microsoft.com/office/drawing/2014/main" val="158932342"/>
                  </a:ext>
                </a:extLst>
              </a:tr>
              <a:tr h="0">
                <a:tc>
                  <a:txBody>
                    <a:bodyPr/>
                    <a:lstStyle/>
                    <a:p>
                      <a:pPr algn="r" fontAlgn="ctr"/>
                      <a:r>
                        <a:rPr lang="en-US" dirty="0">
                          <a:effectLst/>
                        </a:rPr>
                        <a:t>CCAFS SLC-40</a:t>
                      </a:r>
                    </a:p>
                  </a:txBody>
                  <a:tcPr anchor="ctr">
                    <a:lnL>
                      <a:noFill/>
                    </a:lnL>
                    <a:lnR>
                      <a:noFill/>
                    </a:lnR>
                    <a:lnT>
                      <a:noFill/>
                    </a:lnT>
                    <a:lnB>
                      <a:noFill/>
                    </a:lnB>
                    <a:solidFill>
                      <a:srgbClr val="FFFFFF"/>
                    </a:solidFill>
                  </a:tcPr>
                </a:tc>
                <a:extLst>
                  <a:ext uri="{0D108BD9-81ED-4DB2-BD59-A6C34878D82A}">
                    <a16:rowId xmlns:a16="http://schemas.microsoft.com/office/drawing/2014/main" val="2366189764"/>
                  </a:ext>
                </a:extLst>
              </a:tr>
            </a:tbl>
          </a:graphicData>
        </a:graphic>
      </p:graphicFrame>
      <p:pic>
        <p:nvPicPr>
          <p:cNvPr id="6" name="Picture 5">
            <a:extLst>
              <a:ext uri="{FF2B5EF4-FFF2-40B4-BE49-F238E27FC236}">
                <a16:creationId xmlns:a16="http://schemas.microsoft.com/office/drawing/2014/main" id="{855FD92A-FEDF-505E-7274-E3958177AEA2}"/>
              </a:ext>
            </a:extLst>
          </p:cNvPr>
          <p:cNvPicPr>
            <a:picLocks noChangeAspect="1"/>
          </p:cNvPicPr>
          <p:nvPr/>
        </p:nvPicPr>
        <p:blipFill>
          <a:blip r:embed="rId3"/>
          <a:stretch>
            <a:fillRect/>
          </a:stretch>
        </p:blipFill>
        <p:spPr>
          <a:xfrm>
            <a:off x="825500" y="2205037"/>
            <a:ext cx="5270500" cy="57150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71611" y="1674235"/>
            <a:ext cx="10414000" cy="4351338"/>
          </a:xfrm>
          <a:prstGeom prst="rect">
            <a:avLst/>
          </a:prstGeom>
        </p:spPr>
        <p:txBody>
          <a:bodyPr>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Query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Query result:</a:t>
            </a:r>
            <a:br>
              <a:rPr lang="en-US" sz="2200" dirty="0">
                <a:solidFill>
                  <a:schemeClr val="accent3">
                    <a:lumMod val="25000"/>
                  </a:schemeClr>
                </a:solidFill>
                <a:latin typeface="Abadi" panose="020B0604020104020204" pitchFamily="34" charset="0"/>
              </a:rPr>
            </a:b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We are getting the results by querying values from the field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and using </a:t>
            </a:r>
            <a:r>
              <a:rPr lang="en-US" sz="2200" dirty="0">
                <a:solidFill>
                  <a:schemeClr val="accent6"/>
                </a:solidFill>
                <a:latin typeface="Abadi" panose="020B0604020104020204" pitchFamily="34" charset="0"/>
              </a:rPr>
              <a:t>WHERE, LIKE </a:t>
            </a:r>
            <a:r>
              <a:rPr lang="en-US" sz="2200" dirty="0">
                <a:latin typeface="Abadi" panose="020B0604020104020204" pitchFamily="34" charset="0"/>
              </a:rPr>
              <a:t>for looking the “CCA” pattern and </a:t>
            </a:r>
            <a:r>
              <a:rPr lang="en-US" sz="2200" dirty="0">
                <a:solidFill>
                  <a:schemeClr val="accent6"/>
                </a:solidFill>
                <a:latin typeface="Abadi" panose="020B0604020104020204" pitchFamily="34" charset="0"/>
              </a:rPr>
              <a:t>LIMIT </a:t>
            </a:r>
            <a:r>
              <a:rPr lang="en-US" sz="2200" dirty="0">
                <a:solidFill>
                  <a:schemeClr val="accent3">
                    <a:lumMod val="25000"/>
                  </a:schemeClr>
                </a:solidFill>
                <a:latin typeface="Abadi" panose="020B0604020104020204" pitchFamily="34" charset="0"/>
              </a:rPr>
              <a:t>statement to find first 5 records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050" name="Picture 2">
            <a:extLst>
              <a:ext uri="{FF2B5EF4-FFF2-40B4-BE49-F238E27FC236}">
                <a16:creationId xmlns:a16="http://schemas.microsoft.com/office/drawing/2014/main" id="{3E531401-4B55-5A90-9898-6C6AB53F49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8334" y="2353466"/>
            <a:ext cx="46990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DB26CEFB-8086-BA12-CFA9-B57B9BC14BC7}"/>
              </a:ext>
            </a:extLst>
          </p:cNvPr>
          <p:cNvPicPr>
            <a:picLocks noChangeAspect="1"/>
          </p:cNvPicPr>
          <p:nvPr/>
        </p:nvPicPr>
        <p:blipFill>
          <a:blip r:embed="rId4"/>
          <a:stretch>
            <a:fillRect/>
          </a:stretch>
        </p:blipFill>
        <p:spPr>
          <a:xfrm>
            <a:off x="948039" y="3660195"/>
            <a:ext cx="10261144" cy="127084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Calculate the total payload carried by boosters from NASA</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SQL Query</a:t>
            </a: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Query result:</a:t>
            </a:r>
            <a:br>
              <a:rPr lang="en-US" sz="1800" dirty="0">
                <a:solidFill>
                  <a:schemeClr val="accent3">
                    <a:lumMod val="25000"/>
                  </a:schemeClr>
                </a:solidFill>
                <a:latin typeface="Abadi" panose="020B0604020104020204" pitchFamily="34" charset="0"/>
              </a:rPr>
            </a:b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We are getting the results by querying values from the fields </a:t>
            </a:r>
            <a:r>
              <a:rPr lang="en-US" sz="1800" dirty="0" err="1">
                <a:solidFill>
                  <a:schemeClr val="accent3">
                    <a:lumMod val="25000"/>
                  </a:schemeClr>
                </a:solidFill>
                <a:latin typeface="Abadi" panose="020B0604020104020204" pitchFamily="34" charset="0"/>
              </a:rPr>
              <a:t>Payload_Mass_kg</a:t>
            </a:r>
            <a:r>
              <a:rPr lang="en-US" sz="1800" dirty="0">
                <a:solidFill>
                  <a:schemeClr val="accent3">
                    <a:lumMod val="25000"/>
                  </a:schemeClr>
                </a:solidFill>
                <a:latin typeface="Abadi" panose="020B0604020104020204" pitchFamily="34" charset="0"/>
              </a:rPr>
              <a:t> and Customer and using </a:t>
            </a:r>
            <a:r>
              <a:rPr lang="en-US" sz="1800" dirty="0">
                <a:solidFill>
                  <a:schemeClr val="accent6"/>
                </a:solidFill>
                <a:latin typeface="Abadi" panose="020B0604020104020204" pitchFamily="34" charset="0"/>
              </a:rPr>
              <a:t>WHERE </a:t>
            </a:r>
            <a:r>
              <a:rPr lang="en-US" sz="1800" dirty="0">
                <a:latin typeface="Abadi" panose="020B0604020104020204" pitchFamily="34" charset="0"/>
              </a:rPr>
              <a:t>statement to find all records where Customer is NASA and </a:t>
            </a:r>
            <a:r>
              <a:rPr lang="en-US" sz="1800" dirty="0">
                <a:solidFill>
                  <a:schemeClr val="accent6"/>
                </a:solidFill>
                <a:latin typeface="Abadi" panose="020B0604020104020204" pitchFamily="34" charset="0"/>
              </a:rPr>
              <a:t>SUM </a:t>
            </a:r>
            <a:r>
              <a:rPr lang="en-US" sz="1800" dirty="0">
                <a:solidFill>
                  <a:schemeClr val="accent3">
                    <a:lumMod val="25000"/>
                  </a:schemeClr>
                </a:solidFill>
                <a:latin typeface="Abadi" panose="020B0604020104020204" pitchFamily="34" charset="0"/>
              </a:rPr>
              <a:t>statement to calculate total of payloads.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a:extLst>
              <a:ext uri="{FF2B5EF4-FFF2-40B4-BE49-F238E27FC236}">
                <a16:creationId xmlns:a16="http://schemas.microsoft.com/office/drawing/2014/main" id="{DE976AFB-BB01-FE2A-57F6-FD414E96DD55}"/>
              </a:ext>
            </a:extLst>
          </p:cNvPr>
          <p:cNvPicPr>
            <a:picLocks noChangeAspect="1"/>
          </p:cNvPicPr>
          <p:nvPr/>
        </p:nvPicPr>
        <p:blipFill>
          <a:blip r:embed="rId3"/>
          <a:stretch>
            <a:fillRect/>
          </a:stretch>
        </p:blipFill>
        <p:spPr>
          <a:xfrm>
            <a:off x="1219200" y="2731136"/>
            <a:ext cx="6731000" cy="825500"/>
          </a:xfrm>
          <a:prstGeom prst="rect">
            <a:avLst/>
          </a:prstGeom>
        </p:spPr>
      </p:pic>
      <p:pic>
        <p:nvPicPr>
          <p:cNvPr id="6" name="Picture 5">
            <a:extLst>
              <a:ext uri="{FF2B5EF4-FFF2-40B4-BE49-F238E27FC236}">
                <a16:creationId xmlns:a16="http://schemas.microsoft.com/office/drawing/2014/main" id="{1A28BDAE-AA4D-3850-6DC9-799C3F1BB816}"/>
              </a:ext>
            </a:extLst>
          </p:cNvPr>
          <p:cNvPicPr>
            <a:picLocks noChangeAspect="1"/>
          </p:cNvPicPr>
          <p:nvPr/>
        </p:nvPicPr>
        <p:blipFill>
          <a:blip r:embed="rId4"/>
          <a:stretch>
            <a:fillRect/>
          </a:stretch>
        </p:blipFill>
        <p:spPr>
          <a:xfrm>
            <a:off x="1219200" y="4001294"/>
            <a:ext cx="2641600" cy="76200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Calculate the average payload mass carried by booster version F9 v1.1</a:t>
            </a:r>
          </a:p>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SQL Query</a:t>
            </a: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Query result:</a:t>
            </a:r>
            <a:br>
              <a:rPr lang="en-US" sz="1800" dirty="0">
                <a:solidFill>
                  <a:schemeClr val="accent3">
                    <a:lumMod val="25000"/>
                  </a:schemeClr>
                </a:solidFill>
                <a:latin typeface="Abadi" panose="020B0604020104020204" pitchFamily="34" charset="0"/>
              </a:rPr>
            </a:b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We are getting the results by querying values from the fields </a:t>
            </a:r>
            <a:r>
              <a:rPr lang="en-US" sz="1800" dirty="0" err="1">
                <a:solidFill>
                  <a:schemeClr val="accent3">
                    <a:lumMod val="25000"/>
                  </a:schemeClr>
                </a:solidFill>
                <a:latin typeface="Abadi" panose="020B0604020104020204" pitchFamily="34" charset="0"/>
              </a:rPr>
              <a:t>Payload_Mass_kg</a:t>
            </a:r>
            <a:r>
              <a:rPr lang="en-US" sz="1800" dirty="0">
                <a:solidFill>
                  <a:schemeClr val="accent3">
                    <a:lumMod val="25000"/>
                  </a:schemeClr>
                </a:solidFill>
                <a:latin typeface="Abadi" panose="020B0604020104020204" pitchFamily="34" charset="0"/>
              </a:rPr>
              <a:t> and </a:t>
            </a:r>
            <a:r>
              <a:rPr lang="en-US" sz="1800" dirty="0" err="1">
                <a:solidFill>
                  <a:schemeClr val="accent3">
                    <a:lumMod val="25000"/>
                  </a:schemeClr>
                </a:solidFill>
                <a:latin typeface="Abadi" panose="020B0604020104020204" pitchFamily="34" charset="0"/>
              </a:rPr>
              <a:t>Booster_Version</a:t>
            </a:r>
            <a:r>
              <a:rPr lang="en-US" sz="1800" dirty="0">
                <a:solidFill>
                  <a:schemeClr val="accent3">
                    <a:lumMod val="25000"/>
                  </a:schemeClr>
                </a:solidFill>
                <a:latin typeface="Abadi" panose="020B0604020104020204" pitchFamily="34" charset="0"/>
              </a:rPr>
              <a:t> and using </a:t>
            </a:r>
            <a:r>
              <a:rPr lang="en-US" sz="1800" dirty="0">
                <a:solidFill>
                  <a:schemeClr val="accent6"/>
                </a:solidFill>
                <a:latin typeface="Abadi" panose="020B0604020104020204" pitchFamily="34" charset="0"/>
              </a:rPr>
              <a:t>WHERE </a:t>
            </a:r>
            <a:r>
              <a:rPr lang="en-US" sz="1800" dirty="0">
                <a:latin typeface="Abadi" panose="020B0604020104020204" pitchFamily="34" charset="0"/>
              </a:rPr>
              <a:t>statement to find all records where Booster is F9 v1.1 and </a:t>
            </a:r>
            <a:r>
              <a:rPr lang="en-US" sz="1800" dirty="0">
                <a:solidFill>
                  <a:schemeClr val="accent6"/>
                </a:solidFill>
                <a:latin typeface="Abadi" panose="020B0604020104020204" pitchFamily="34" charset="0"/>
              </a:rPr>
              <a:t>AVG </a:t>
            </a:r>
            <a:r>
              <a:rPr lang="en-US" sz="1800" dirty="0">
                <a:solidFill>
                  <a:schemeClr val="accent3">
                    <a:lumMod val="25000"/>
                  </a:schemeClr>
                </a:solidFill>
                <a:latin typeface="Abadi" panose="020B0604020104020204" pitchFamily="34" charset="0"/>
              </a:rPr>
              <a:t>statement to calculate average of payloads.</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a:extLst>
              <a:ext uri="{FF2B5EF4-FFF2-40B4-BE49-F238E27FC236}">
                <a16:creationId xmlns:a16="http://schemas.microsoft.com/office/drawing/2014/main" id="{4E22EFB9-9231-A98C-3B10-5401B110F934}"/>
              </a:ext>
            </a:extLst>
          </p:cNvPr>
          <p:cNvPicPr>
            <a:picLocks noChangeAspect="1"/>
          </p:cNvPicPr>
          <p:nvPr/>
        </p:nvPicPr>
        <p:blipFill>
          <a:blip r:embed="rId3"/>
          <a:stretch>
            <a:fillRect/>
          </a:stretch>
        </p:blipFill>
        <p:spPr>
          <a:xfrm>
            <a:off x="1063770" y="2827867"/>
            <a:ext cx="5664200" cy="838200"/>
          </a:xfrm>
          <a:prstGeom prst="rect">
            <a:avLst/>
          </a:prstGeom>
        </p:spPr>
      </p:pic>
      <p:pic>
        <p:nvPicPr>
          <p:cNvPr id="6" name="Picture 5">
            <a:extLst>
              <a:ext uri="{FF2B5EF4-FFF2-40B4-BE49-F238E27FC236}">
                <a16:creationId xmlns:a16="http://schemas.microsoft.com/office/drawing/2014/main" id="{121A67F3-806E-D703-28EE-CF15B3A4ADA7}"/>
              </a:ext>
            </a:extLst>
          </p:cNvPr>
          <p:cNvPicPr>
            <a:picLocks noChangeAspect="1"/>
          </p:cNvPicPr>
          <p:nvPr/>
        </p:nvPicPr>
        <p:blipFill>
          <a:blip r:embed="rId4"/>
          <a:stretch>
            <a:fillRect/>
          </a:stretch>
        </p:blipFill>
        <p:spPr>
          <a:xfrm>
            <a:off x="1063770" y="4084376"/>
            <a:ext cx="2654300" cy="77470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Autofit/>
          </a:bodyPr>
          <a:lstStyle/>
          <a:p>
            <a:pPr>
              <a:lnSpc>
                <a:spcPct val="100000"/>
              </a:lnSpc>
              <a:spcBef>
                <a:spcPts val="1400"/>
              </a:spcBef>
            </a:pPr>
            <a:r>
              <a:rPr lang="en-US" sz="2100" dirty="0">
                <a:solidFill>
                  <a:schemeClr val="accent3">
                    <a:lumMod val="25000"/>
                  </a:schemeClr>
                </a:solidFill>
                <a:latin typeface="Abadi"/>
              </a:rPr>
              <a:t>Find the dates of the first successful landing outcome on ground pad</a:t>
            </a:r>
          </a:p>
          <a:p>
            <a:pPr marL="0" indent="0">
              <a:lnSpc>
                <a:spcPct val="100000"/>
              </a:lnSpc>
              <a:spcBef>
                <a:spcPts val="1400"/>
              </a:spcBef>
              <a:buNone/>
            </a:pPr>
            <a:r>
              <a:rPr lang="en-US" sz="2100" dirty="0">
                <a:solidFill>
                  <a:schemeClr val="accent3">
                    <a:lumMod val="25000"/>
                  </a:schemeClr>
                </a:solidFill>
                <a:latin typeface="Abadi" panose="020B0604020104020204" pitchFamily="34" charset="0"/>
              </a:rPr>
              <a:t>SQL Query</a:t>
            </a:r>
          </a:p>
          <a:p>
            <a:pPr>
              <a:lnSpc>
                <a:spcPct val="100000"/>
              </a:lnSpc>
              <a:spcBef>
                <a:spcPts val="1400"/>
              </a:spcBef>
            </a:pPr>
            <a:endParaRPr lang="en-US" sz="2100" dirty="0">
              <a:solidFill>
                <a:schemeClr val="accent3">
                  <a:lumMod val="25000"/>
                </a:schemeClr>
              </a:solidFill>
              <a:latin typeface="Abadi" panose="020B0604020104020204" pitchFamily="34" charset="0"/>
            </a:endParaRPr>
          </a:p>
          <a:p>
            <a:pPr>
              <a:lnSpc>
                <a:spcPct val="100000"/>
              </a:lnSpc>
              <a:spcBef>
                <a:spcPts val="1400"/>
              </a:spcBef>
            </a:pPr>
            <a:endParaRPr lang="en-US" sz="21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100" dirty="0">
                <a:solidFill>
                  <a:schemeClr val="accent3">
                    <a:lumMod val="25000"/>
                  </a:schemeClr>
                </a:solidFill>
                <a:latin typeface="Abadi" panose="020B0604020104020204" pitchFamily="34" charset="0"/>
              </a:rPr>
              <a:t>Query result:</a:t>
            </a:r>
            <a:br>
              <a:rPr lang="en-US" sz="2100" dirty="0">
                <a:solidFill>
                  <a:schemeClr val="accent3">
                    <a:lumMod val="25000"/>
                  </a:schemeClr>
                </a:solidFill>
                <a:latin typeface="Abadi" panose="020B0604020104020204" pitchFamily="34" charset="0"/>
              </a:rPr>
            </a:br>
            <a:endParaRPr lang="en-US" sz="2100" dirty="0">
              <a:solidFill>
                <a:schemeClr val="accent3">
                  <a:lumMod val="25000"/>
                </a:schemeClr>
              </a:solidFill>
              <a:latin typeface="Abadi" panose="020B0604020104020204" pitchFamily="34" charset="0"/>
            </a:endParaRPr>
          </a:p>
          <a:p>
            <a:pPr>
              <a:lnSpc>
                <a:spcPct val="100000"/>
              </a:lnSpc>
              <a:spcBef>
                <a:spcPts val="1400"/>
              </a:spcBef>
            </a:pPr>
            <a:endParaRPr lang="en-US" sz="21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100" dirty="0">
                <a:solidFill>
                  <a:schemeClr val="accent3">
                    <a:lumMod val="25000"/>
                  </a:schemeClr>
                </a:solidFill>
                <a:latin typeface="Abadi" panose="020B0604020104020204" pitchFamily="34" charset="0"/>
              </a:rPr>
              <a:t>We are getting the results by querying values from the fields Date and </a:t>
            </a:r>
            <a:r>
              <a:rPr lang="en-US" sz="2100" dirty="0" err="1">
                <a:solidFill>
                  <a:schemeClr val="accent3">
                    <a:lumMod val="25000"/>
                  </a:schemeClr>
                </a:solidFill>
                <a:latin typeface="Abadi" panose="020B0604020104020204" pitchFamily="34" charset="0"/>
              </a:rPr>
              <a:t>Landing_Outcome</a:t>
            </a:r>
            <a:r>
              <a:rPr lang="en-US" sz="2100" dirty="0">
                <a:solidFill>
                  <a:schemeClr val="accent3">
                    <a:lumMod val="25000"/>
                  </a:schemeClr>
                </a:solidFill>
                <a:latin typeface="Abadi" panose="020B0604020104020204" pitchFamily="34" charset="0"/>
              </a:rPr>
              <a:t> and using </a:t>
            </a:r>
            <a:r>
              <a:rPr lang="en-US" sz="2100" dirty="0">
                <a:solidFill>
                  <a:schemeClr val="accent6"/>
                </a:solidFill>
                <a:latin typeface="Abadi" panose="020B0604020104020204" pitchFamily="34" charset="0"/>
              </a:rPr>
              <a:t>WHERE </a:t>
            </a:r>
            <a:r>
              <a:rPr lang="en-US" sz="2100" dirty="0">
                <a:latin typeface="Abadi" panose="020B0604020104020204" pitchFamily="34" charset="0"/>
              </a:rPr>
              <a:t>statement to find all records where landing was successful and </a:t>
            </a:r>
            <a:r>
              <a:rPr lang="en-US" sz="2100" dirty="0">
                <a:solidFill>
                  <a:schemeClr val="accent6"/>
                </a:solidFill>
                <a:latin typeface="Abadi" panose="020B0604020104020204" pitchFamily="34" charset="0"/>
              </a:rPr>
              <a:t>MIN </a:t>
            </a:r>
            <a:r>
              <a:rPr lang="en-US" sz="2100" dirty="0">
                <a:solidFill>
                  <a:schemeClr val="accent3">
                    <a:lumMod val="25000"/>
                  </a:schemeClr>
                </a:solidFill>
                <a:latin typeface="Abadi" panose="020B0604020104020204" pitchFamily="34" charset="0"/>
              </a:rPr>
              <a:t>statement to present the first successful landing date.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a:extLst>
              <a:ext uri="{FF2B5EF4-FFF2-40B4-BE49-F238E27FC236}">
                <a16:creationId xmlns:a16="http://schemas.microsoft.com/office/drawing/2014/main" id="{50B02D64-CFC0-0875-E3FE-2FAC8EDA4D31}"/>
              </a:ext>
            </a:extLst>
          </p:cNvPr>
          <p:cNvPicPr>
            <a:picLocks noChangeAspect="1"/>
          </p:cNvPicPr>
          <p:nvPr/>
        </p:nvPicPr>
        <p:blipFill>
          <a:blip r:embed="rId3"/>
          <a:stretch>
            <a:fillRect/>
          </a:stretch>
        </p:blipFill>
        <p:spPr>
          <a:xfrm>
            <a:off x="1265766" y="2802467"/>
            <a:ext cx="7188200" cy="863600"/>
          </a:xfrm>
          <a:prstGeom prst="rect">
            <a:avLst/>
          </a:prstGeom>
        </p:spPr>
      </p:pic>
      <p:pic>
        <p:nvPicPr>
          <p:cNvPr id="6" name="Picture 5">
            <a:extLst>
              <a:ext uri="{FF2B5EF4-FFF2-40B4-BE49-F238E27FC236}">
                <a16:creationId xmlns:a16="http://schemas.microsoft.com/office/drawing/2014/main" id="{DD461384-0C5A-D193-31F0-B1CC511E5CFB}"/>
              </a:ext>
            </a:extLst>
          </p:cNvPr>
          <p:cNvPicPr>
            <a:picLocks noChangeAspect="1"/>
          </p:cNvPicPr>
          <p:nvPr/>
        </p:nvPicPr>
        <p:blipFill>
          <a:blip r:embed="rId4"/>
          <a:stretch>
            <a:fillRect/>
          </a:stretch>
        </p:blipFill>
        <p:spPr>
          <a:xfrm>
            <a:off x="1265766" y="4274609"/>
            <a:ext cx="7124700" cy="73660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Autofit/>
          </a:bodyPr>
          <a:lstStyle/>
          <a:p>
            <a:pPr>
              <a:lnSpc>
                <a:spcPct val="100000"/>
              </a:lnSpc>
              <a:spcBef>
                <a:spcPts val="1400"/>
              </a:spcBef>
            </a:pPr>
            <a:r>
              <a:rPr lang="en-US" sz="1800" dirty="0">
                <a:solidFill>
                  <a:schemeClr val="accent3">
                    <a:lumMod val="25000"/>
                  </a:schemeClr>
                </a:solidFill>
                <a:latin typeface="Abadi"/>
              </a:rPr>
              <a:t>List the names of boosters which have successfully landed on drone ship and had payload mass greater than 4000 but less than 6000</a:t>
            </a: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SQL Query:</a:t>
            </a: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Query result:</a:t>
            </a:r>
            <a:br>
              <a:rPr lang="en-US" sz="1800" dirty="0">
                <a:solidFill>
                  <a:schemeClr val="accent3">
                    <a:lumMod val="25000"/>
                  </a:schemeClr>
                </a:solidFill>
                <a:latin typeface="Abadi" panose="020B0604020104020204" pitchFamily="34" charset="0"/>
              </a:rPr>
            </a:br>
            <a:endParaRPr lang="en-US" sz="1800" dirty="0">
              <a:solidFill>
                <a:schemeClr val="accent3">
                  <a:lumMod val="25000"/>
                </a:schemeClr>
              </a:solidFill>
              <a:latin typeface="Abadi" panose="020B0604020104020204" pitchFamily="34" charset="0"/>
            </a:endParaRPr>
          </a:p>
          <a:p>
            <a:pPr marL="2319338" indent="0">
              <a:lnSpc>
                <a:spcPct val="100000"/>
              </a:lnSpc>
              <a:spcBef>
                <a:spcPts val="1400"/>
              </a:spcBef>
              <a:buNone/>
            </a:pPr>
            <a:r>
              <a:rPr lang="en-US" sz="1800" dirty="0">
                <a:solidFill>
                  <a:schemeClr val="accent3">
                    <a:lumMod val="25000"/>
                  </a:schemeClr>
                </a:solidFill>
                <a:latin typeface="Abadi" panose="020B0604020104020204" pitchFamily="34" charset="0"/>
              </a:rPr>
              <a:t>We are getting the results by querying values from the fields </a:t>
            </a:r>
            <a:r>
              <a:rPr lang="en-US" sz="1800" dirty="0" err="1">
                <a:solidFill>
                  <a:schemeClr val="accent3">
                    <a:lumMod val="25000"/>
                  </a:schemeClr>
                </a:solidFill>
                <a:latin typeface="Abadi" panose="020B0604020104020204" pitchFamily="34" charset="0"/>
              </a:rPr>
              <a:t>Booster_version</a:t>
            </a:r>
            <a:r>
              <a:rPr lang="en-US" sz="1800" dirty="0">
                <a:solidFill>
                  <a:schemeClr val="accent3">
                    <a:lumMod val="25000"/>
                  </a:schemeClr>
                </a:solidFill>
                <a:latin typeface="Abadi" panose="020B0604020104020204" pitchFamily="34" charset="0"/>
              </a:rPr>
              <a:t>,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and </a:t>
            </a:r>
            <a:r>
              <a:rPr lang="en-US" sz="1800" dirty="0" err="1">
                <a:solidFill>
                  <a:schemeClr val="accent3">
                    <a:lumMod val="25000"/>
                  </a:schemeClr>
                </a:solidFill>
                <a:latin typeface="Abadi" panose="020B0604020104020204" pitchFamily="34" charset="0"/>
              </a:rPr>
              <a:t>Payload_Mass_kg</a:t>
            </a:r>
            <a:r>
              <a:rPr lang="en-US" sz="1800" dirty="0">
                <a:solidFill>
                  <a:schemeClr val="accent3">
                    <a:lumMod val="25000"/>
                  </a:schemeClr>
                </a:solidFill>
                <a:latin typeface="Abadi" panose="020B0604020104020204" pitchFamily="34" charset="0"/>
              </a:rPr>
              <a:t> and using </a:t>
            </a:r>
            <a:r>
              <a:rPr lang="en-US" sz="1800" dirty="0">
                <a:solidFill>
                  <a:schemeClr val="accent6"/>
                </a:solidFill>
                <a:latin typeface="Abadi" panose="020B0604020104020204" pitchFamily="34" charset="0"/>
              </a:rPr>
              <a:t>WHERE </a:t>
            </a:r>
            <a:r>
              <a:rPr lang="en-US" sz="1800" dirty="0">
                <a:latin typeface="Abadi" panose="020B0604020104020204" pitchFamily="34" charset="0"/>
              </a:rPr>
              <a:t>statement to find all records where landing was successful and </a:t>
            </a:r>
            <a:r>
              <a:rPr lang="en-US" sz="1800" dirty="0">
                <a:solidFill>
                  <a:schemeClr val="accent6"/>
                </a:solidFill>
                <a:latin typeface="Abadi" panose="020B0604020104020204" pitchFamily="34" charset="0"/>
              </a:rPr>
              <a:t>BETWEEN </a:t>
            </a:r>
            <a:r>
              <a:rPr lang="en-US" sz="1800" dirty="0">
                <a:solidFill>
                  <a:schemeClr val="accent3">
                    <a:lumMod val="25000"/>
                  </a:schemeClr>
                </a:solidFill>
                <a:latin typeface="Abadi" panose="020B0604020104020204" pitchFamily="34" charset="0"/>
              </a:rPr>
              <a:t>statement to present </a:t>
            </a:r>
            <a:r>
              <a:rPr lang="en-US" sz="1800" dirty="0" err="1">
                <a:solidFill>
                  <a:schemeClr val="accent3">
                    <a:lumMod val="25000"/>
                  </a:schemeClr>
                </a:solidFill>
                <a:latin typeface="Abadi" panose="020B0604020104020204" pitchFamily="34" charset="0"/>
              </a:rPr>
              <a:t>Booster_Version</a:t>
            </a:r>
            <a:r>
              <a:rPr lang="en-US" sz="1800" dirty="0">
                <a:solidFill>
                  <a:schemeClr val="accent3">
                    <a:lumMod val="25000"/>
                  </a:schemeClr>
                </a:solidFill>
                <a:latin typeface="Abadi" panose="020B0604020104020204" pitchFamily="34" charset="0"/>
              </a:rPr>
              <a:t> with the mass between 4000 and 6000 kg.</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a:extLst>
              <a:ext uri="{FF2B5EF4-FFF2-40B4-BE49-F238E27FC236}">
                <a16:creationId xmlns:a16="http://schemas.microsoft.com/office/drawing/2014/main" id="{91F03DCD-F31B-3C82-9DE0-86D26AA13674}"/>
              </a:ext>
            </a:extLst>
          </p:cNvPr>
          <p:cNvPicPr>
            <a:picLocks noChangeAspect="1"/>
          </p:cNvPicPr>
          <p:nvPr/>
        </p:nvPicPr>
        <p:blipFill>
          <a:blip r:embed="rId3"/>
          <a:stretch>
            <a:fillRect/>
          </a:stretch>
        </p:blipFill>
        <p:spPr>
          <a:xfrm>
            <a:off x="1430866" y="2865691"/>
            <a:ext cx="7772400" cy="1126618"/>
          </a:xfrm>
          <a:prstGeom prst="rect">
            <a:avLst/>
          </a:prstGeom>
        </p:spPr>
      </p:pic>
      <p:pic>
        <p:nvPicPr>
          <p:cNvPr id="3" name="Picture 2">
            <a:extLst>
              <a:ext uri="{FF2B5EF4-FFF2-40B4-BE49-F238E27FC236}">
                <a16:creationId xmlns:a16="http://schemas.microsoft.com/office/drawing/2014/main" id="{F5CA99EA-0000-9175-BAB9-A1BF2EC1FA51}"/>
              </a:ext>
            </a:extLst>
          </p:cNvPr>
          <p:cNvPicPr>
            <a:picLocks noChangeAspect="1"/>
          </p:cNvPicPr>
          <p:nvPr/>
        </p:nvPicPr>
        <p:blipFill>
          <a:blip r:embed="rId4"/>
          <a:stretch>
            <a:fillRect/>
          </a:stretch>
        </p:blipFill>
        <p:spPr>
          <a:xfrm>
            <a:off x="1430866" y="4247573"/>
            <a:ext cx="1587500" cy="177800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77494"/>
            <a:ext cx="10515600" cy="4841855"/>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800"/>
              </a:spcBef>
            </a:pPr>
            <a:r>
              <a:rPr lang="en-US" sz="2400" dirty="0">
                <a:solidFill>
                  <a:schemeClr val="accent3">
                    <a:lumMod val="25000"/>
                  </a:schemeClr>
                </a:solidFill>
                <a:latin typeface="Abadi" panose="020B0604020104020204" pitchFamily="34" charset="0"/>
              </a:rPr>
              <a:t>Summary of methodologies</a:t>
            </a:r>
            <a:endParaRPr lang="en-US" sz="2000" dirty="0">
              <a:solidFill>
                <a:schemeClr val="accent3">
                  <a:lumMod val="25000"/>
                </a:schemeClr>
              </a:solidFill>
              <a:latin typeface="Abadi" panose="020B0604020104020204" pitchFamily="34" charset="0"/>
            </a:endParaRPr>
          </a:p>
          <a:p>
            <a:pPr lvl="1">
              <a:lnSpc>
                <a:spcPct val="100000"/>
              </a:lnSpc>
              <a:spcBef>
                <a:spcPts val="800"/>
              </a:spcBef>
            </a:pPr>
            <a:r>
              <a:rPr lang="en-US" sz="2000" dirty="0">
                <a:solidFill>
                  <a:schemeClr val="accent3">
                    <a:lumMod val="25000"/>
                  </a:schemeClr>
                </a:solidFill>
                <a:latin typeface="Abadi" panose="020B0604020104020204" pitchFamily="34" charset="0"/>
              </a:rPr>
              <a:t>Data for analysis was collected from the SpaceX public API and publicly available data on Wikipedia. </a:t>
            </a:r>
          </a:p>
          <a:p>
            <a:pPr lvl="1">
              <a:lnSpc>
                <a:spcPct val="100000"/>
              </a:lnSpc>
              <a:spcBef>
                <a:spcPts val="800"/>
              </a:spcBef>
            </a:pPr>
            <a:r>
              <a:rPr lang="en-US" sz="2000" dirty="0">
                <a:solidFill>
                  <a:schemeClr val="accent3">
                    <a:lumMod val="25000"/>
                  </a:schemeClr>
                </a:solidFill>
                <a:latin typeface="Abadi" panose="020B0604020104020204" pitchFamily="34" charset="0"/>
              </a:rPr>
              <a:t>Data wrangling included extracting of mission outcome to serve as the dependent variable in the Machine Learning models. </a:t>
            </a:r>
          </a:p>
          <a:p>
            <a:pPr lvl="1">
              <a:lnSpc>
                <a:spcPct val="100000"/>
              </a:lnSpc>
              <a:spcBef>
                <a:spcPts val="800"/>
              </a:spcBef>
            </a:pPr>
            <a:r>
              <a:rPr lang="en-US" sz="2000" dirty="0">
                <a:solidFill>
                  <a:schemeClr val="accent3">
                    <a:lumMod val="25000"/>
                  </a:schemeClr>
                </a:solidFill>
                <a:latin typeface="Abadi" panose="020B0604020104020204" pitchFamily="34" charset="0"/>
              </a:rPr>
              <a:t>SQL queries and data visualizations (static plots, interactive maps, and an interactive dashboard) were created to discover insights about the data set and answer questions.</a:t>
            </a:r>
          </a:p>
          <a:p>
            <a:pPr lvl="1">
              <a:lnSpc>
                <a:spcPct val="100000"/>
              </a:lnSpc>
              <a:spcBef>
                <a:spcPts val="800"/>
              </a:spcBef>
            </a:pPr>
            <a:r>
              <a:rPr lang="en-US" sz="2000" dirty="0">
                <a:solidFill>
                  <a:schemeClr val="accent3">
                    <a:lumMod val="25000"/>
                  </a:schemeClr>
                </a:solidFill>
                <a:latin typeface="Abadi" panose="020B0604020104020204" pitchFamily="34" charset="0"/>
              </a:rPr>
              <a:t>Interactive analysis done with the help of Folium maps and </a:t>
            </a:r>
            <a:r>
              <a:rPr lang="en-US" sz="2000" dirty="0" err="1">
                <a:solidFill>
                  <a:schemeClr val="accent3">
                    <a:lumMod val="25000"/>
                  </a:schemeClr>
                </a:solidFill>
                <a:latin typeface="Abadi" panose="020B0604020104020204" pitchFamily="34" charset="0"/>
              </a:rPr>
              <a:t>Plotly</a:t>
            </a:r>
            <a:r>
              <a:rPr lang="en-US" sz="2000" dirty="0">
                <a:solidFill>
                  <a:schemeClr val="accent3">
                    <a:lumMod val="25000"/>
                  </a:schemeClr>
                </a:solidFill>
                <a:latin typeface="Abadi" panose="020B0604020104020204" pitchFamily="34" charset="0"/>
              </a:rPr>
              <a:t> Dash </a:t>
            </a:r>
          </a:p>
          <a:p>
            <a:pPr lvl="1">
              <a:lnSpc>
                <a:spcPct val="100000"/>
              </a:lnSpc>
              <a:spcBef>
                <a:spcPts val="800"/>
              </a:spcBef>
            </a:pPr>
            <a:r>
              <a:rPr lang="en-US" sz="2000" dirty="0">
                <a:solidFill>
                  <a:schemeClr val="accent3">
                    <a:lumMod val="25000"/>
                  </a:schemeClr>
                </a:solidFill>
                <a:latin typeface="Abadi" panose="020B0604020104020204" pitchFamily="34" charset="0"/>
              </a:rPr>
              <a:t>Predictive analysis was pursued using Logistic Regression, SVM (Support Vector Machine), Decision Tree, and KNN (k-Nearest Neighbors) Machine Learning models.</a:t>
            </a:r>
          </a:p>
          <a:p>
            <a:pPr>
              <a:lnSpc>
                <a:spcPct val="100000"/>
              </a:lnSpc>
              <a:spcBef>
                <a:spcPts val="800"/>
              </a:spcBef>
            </a:pPr>
            <a:r>
              <a:rPr lang="en-US" sz="2400" dirty="0">
                <a:solidFill>
                  <a:schemeClr val="accent3">
                    <a:lumMod val="25000"/>
                  </a:schemeClr>
                </a:solidFill>
                <a:latin typeface="Abadi" panose="020B0604020104020204" pitchFamily="34" charset="0"/>
              </a:rPr>
              <a:t>Summary of all results</a:t>
            </a:r>
          </a:p>
          <a:p>
            <a:pPr lvl="1">
              <a:lnSpc>
                <a:spcPct val="100000"/>
              </a:lnSpc>
              <a:spcBef>
                <a:spcPts val="800"/>
              </a:spcBef>
            </a:pPr>
            <a:r>
              <a:rPr lang="en-US" sz="2000" dirty="0">
                <a:solidFill>
                  <a:schemeClr val="accent3">
                    <a:lumMod val="25000"/>
                  </a:schemeClr>
                </a:solidFill>
                <a:latin typeface="Abadi" panose="020B0604020104020204" pitchFamily="34" charset="0"/>
              </a:rPr>
              <a:t>EDA results</a:t>
            </a:r>
          </a:p>
          <a:p>
            <a:pPr lvl="1">
              <a:lnSpc>
                <a:spcPct val="100000"/>
              </a:lnSpc>
              <a:spcBef>
                <a:spcPts val="800"/>
              </a:spcBef>
            </a:pPr>
            <a:r>
              <a:rPr lang="en-US" sz="2000" dirty="0">
                <a:solidFill>
                  <a:schemeClr val="accent3">
                    <a:lumMod val="25000"/>
                  </a:schemeClr>
                </a:solidFill>
                <a:latin typeface="Abadi" panose="020B0604020104020204" pitchFamily="34" charset="0"/>
              </a:rPr>
              <a:t>Interactive analysis results</a:t>
            </a:r>
          </a:p>
          <a:p>
            <a:pPr lvl="1">
              <a:lnSpc>
                <a:spcPct val="100000"/>
              </a:lnSpc>
              <a:spcBef>
                <a:spcPts val="800"/>
              </a:spcBef>
            </a:pPr>
            <a:r>
              <a:rPr lang="en-US" sz="2000" dirty="0">
                <a:solidFill>
                  <a:schemeClr val="accent3">
                    <a:lumMod val="25000"/>
                  </a:schemeClr>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marL="0" indent="0">
              <a:lnSpc>
                <a:spcPct val="100000"/>
              </a:lnSpc>
              <a:spcBef>
                <a:spcPts val="1400"/>
              </a:spcBef>
              <a:buNone/>
            </a:pPr>
            <a:r>
              <a:rPr lang="en-US" sz="2400" dirty="0">
                <a:solidFill>
                  <a:schemeClr val="accent3">
                    <a:lumMod val="25000"/>
                  </a:schemeClr>
                </a:solidFill>
                <a:latin typeface="Abadi" panose="020B0604020104020204" pitchFamily="34" charset="0"/>
              </a:rPr>
              <a:t>SQL Query:</a:t>
            </a: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400" dirty="0">
                <a:solidFill>
                  <a:schemeClr val="accent3">
                    <a:lumMod val="25000"/>
                  </a:schemeClr>
                </a:solidFill>
                <a:latin typeface="Abadi" panose="020B0604020104020204" pitchFamily="34" charset="0"/>
              </a:rPr>
              <a:t>Query result:</a:t>
            </a:r>
            <a:br>
              <a:rPr lang="en-US" sz="2400" dirty="0">
                <a:solidFill>
                  <a:schemeClr val="accent3">
                    <a:lumMod val="25000"/>
                  </a:schemeClr>
                </a:solidFill>
                <a:latin typeface="Abadi" panose="020B0604020104020204" pitchFamily="34" charset="0"/>
              </a:rPr>
            </a:br>
            <a:endParaRPr lang="en-US" sz="2400" dirty="0">
              <a:solidFill>
                <a:schemeClr val="accent3">
                  <a:lumMod val="25000"/>
                </a:schemeClr>
              </a:solidFill>
              <a:latin typeface="Abadi" panose="020B0604020104020204" pitchFamily="34" charset="0"/>
            </a:endParaRPr>
          </a:p>
          <a:p>
            <a:pPr marL="4808538" indent="0">
              <a:lnSpc>
                <a:spcPct val="100000"/>
              </a:lnSpc>
              <a:spcBef>
                <a:spcPts val="1400"/>
              </a:spcBef>
              <a:buNone/>
            </a:pPr>
            <a:r>
              <a:rPr lang="en-US" sz="2400" dirty="0">
                <a:solidFill>
                  <a:schemeClr val="accent3">
                    <a:lumMod val="25000"/>
                  </a:schemeClr>
                </a:solidFill>
                <a:latin typeface="Abadi" panose="020B0604020104020204" pitchFamily="34" charset="0"/>
              </a:rPr>
              <a:t>We are getting the results by querying values from the fields </a:t>
            </a:r>
            <a:r>
              <a:rPr lang="en-US" sz="2400" dirty="0" err="1">
                <a:solidFill>
                  <a:schemeClr val="accent3">
                    <a:lumMod val="25000"/>
                  </a:schemeClr>
                </a:solidFill>
                <a:latin typeface="Abadi" panose="020B0604020104020204" pitchFamily="34" charset="0"/>
              </a:rPr>
              <a:t>Mission_Outcome</a:t>
            </a:r>
            <a:r>
              <a:rPr lang="en-US" sz="2400" dirty="0">
                <a:solidFill>
                  <a:schemeClr val="accent3">
                    <a:lumMod val="25000"/>
                  </a:schemeClr>
                </a:solidFill>
                <a:latin typeface="Abadi" panose="020B0604020104020204" pitchFamily="34" charset="0"/>
              </a:rPr>
              <a:t> and using </a:t>
            </a:r>
            <a:r>
              <a:rPr lang="en-US" sz="2400" dirty="0">
                <a:solidFill>
                  <a:schemeClr val="accent6"/>
                </a:solidFill>
                <a:latin typeface="Abadi" panose="020B0604020104020204" pitchFamily="34" charset="0"/>
              </a:rPr>
              <a:t>GROUP BY </a:t>
            </a:r>
            <a:r>
              <a:rPr lang="en-US" sz="2400" dirty="0">
                <a:latin typeface="Abadi" panose="020B0604020104020204" pitchFamily="34" charset="0"/>
              </a:rPr>
              <a:t>and</a:t>
            </a:r>
            <a:r>
              <a:rPr lang="en-US" sz="2400" dirty="0">
                <a:solidFill>
                  <a:schemeClr val="accent6"/>
                </a:solidFill>
                <a:latin typeface="Abadi" panose="020B0604020104020204" pitchFamily="34" charset="0"/>
              </a:rPr>
              <a:t> COUNT </a:t>
            </a:r>
            <a:r>
              <a:rPr lang="en-US" sz="2400" dirty="0">
                <a:latin typeface="Abadi" panose="020B0604020104020204" pitchFamily="34" charset="0"/>
              </a:rPr>
              <a:t>statements to find the total number of successful and failed mission outcomes.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a:extLst>
              <a:ext uri="{FF2B5EF4-FFF2-40B4-BE49-F238E27FC236}">
                <a16:creationId xmlns:a16="http://schemas.microsoft.com/office/drawing/2014/main" id="{58E241BB-B381-8CD2-2E10-3080857661ED}"/>
              </a:ext>
            </a:extLst>
          </p:cNvPr>
          <p:cNvPicPr>
            <a:picLocks noChangeAspect="1"/>
          </p:cNvPicPr>
          <p:nvPr/>
        </p:nvPicPr>
        <p:blipFill>
          <a:blip r:embed="rId3"/>
          <a:stretch>
            <a:fillRect/>
          </a:stretch>
        </p:blipFill>
        <p:spPr>
          <a:xfrm>
            <a:off x="1380067" y="2641600"/>
            <a:ext cx="6350000" cy="838200"/>
          </a:xfrm>
          <a:prstGeom prst="rect">
            <a:avLst/>
          </a:prstGeom>
        </p:spPr>
      </p:pic>
      <p:pic>
        <p:nvPicPr>
          <p:cNvPr id="8" name="Picture 7">
            <a:extLst>
              <a:ext uri="{FF2B5EF4-FFF2-40B4-BE49-F238E27FC236}">
                <a16:creationId xmlns:a16="http://schemas.microsoft.com/office/drawing/2014/main" id="{44F78526-2185-3C6C-2A7D-C2F9E9BB3DFF}"/>
              </a:ext>
            </a:extLst>
          </p:cNvPr>
          <p:cNvPicPr>
            <a:picLocks noChangeAspect="1"/>
          </p:cNvPicPr>
          <p:nvPr/>
        </p:nvPicPr>
        <p:blipFill>
          <a:blip r:embed="rId4"/>
          <a:stretch>
            <a:fillRect/>
          </a:stretch>
        </p:blipFill>
        <p:spPr>
          <a:xfrm>
            <a:off x="1380067" y="4260273"/>
            <a:ext cx="4076700" cy="176530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SQL Query:						Query result:</a:t>
            </a:r>
          </a:p>
          <a:p>
            <a:pPr marL="0" indent="0">
              <a:lnSpc>
                <a:spcPct val="100000"/>
              </a:lnSpc>
              <a:spcBef>
                <a:spcPts val="1400"/>
              </a:spcBef>
              <a:buNone/>
            </a:pPr>
            <a:endParaRPr lang="en-US" sz="20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0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0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0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We are getting the results by querying values from the fields </a:t>
            </a:r>
            <a:br>
              <a:rPr lang="en-US" sz="2000" dirty="0">
                <a:solidFill>
                  <a:schemeClr val="accent3">
                    <a:lumMod val="25000"/>
                  </a:schemeClr>
                </a:solidFill>
                <a:latin typeface="Abadi" panose="020B0604020104020204" pitchFamily="34" charset="0"/>
              </a:rPr>
            </a:br>
            <a:r>
              <a:rPr lang="en-US" sz="2000" dirty="0" err="1">
                <a:solidFill>
                  <a:schemeClr val="accent3">
                    <a:lumMod val="25000"/>
                  </a:schemeClr>
                </a:solidFill>
                <a:latin typeface="Abadi" panose="020B0604020104020204" pitchFamily="34" charset="0"/>
              </a:rPr>
              <a:t>Booster_Version</a:t>
            </a:r>
            <a:r>
              <a:rPr lang="en-US" sz="2000" dirty="0">
                <a:solidFill>
                  <a:schemeClr val="accent3">
                    <a:lumMod val="25000"/>
                  </a:schemeClr>
                </a:solidFill>
                <a:latin typeface="Abadi" panose="020B0604020104020204" pitchFamily="34" charset="0"/>
              </a:rPr>
              <a:t>, </a:t>
            </a:r>
            <a:r>
              <a:rPr lang="en-US" sz="2000" dirty="0" err="1">
                <a:solidFill>
                  <a:schemeClr val="accent3">
                    <a:lumMod val="25000"/>
                  </a:schemeClr>
                </a:solidFill>
                <a:latin typeface="Abadi" panose="020B0604020104020204" pitchFamily="34" charset="0"/>
              </a:rPr>
              <a:t>Payload_Mass_kg</a:t>
            </a:r>
            <a:r>
              <a:rPr lang="en-US" sz="2000" dirty="0">
                <a:solidFill>
                  <a:schemeClr val="accent3">
                    <a:lumMod val="25000"/>
                  </a:schemeClr>
                </a:solidFill>
                <a:latin typeface="Abadi" panose="020B0604020104020204" pitchFamily="34" charset="0"/>
              </a:rPr>
              <a:t> and using subquery to select the </a:t>
            </a:r>
            <a:br>
              <a:rPr lang="en-US" sz="2000" dirty="0">
                <a:solidFill>
                  <a:schemeClr val="accent3">
                    <a:lumMod val="25000"/>
                  </a:schemeClr>
                </a:solidFill>
                <a:latin typeface="Abadi" panose="020B0604020104020204" pitchFamily="34" charset="0"/>
              </a:rPr>
            </a:br>
            <a:r>
              <a:rPr lang="en-US" sz="2000" dirty="0">
                <a:solidFill>
                  <a:schemeClr val="accent3">
                    <a:lumMod val="25000"/>
                  </a:schemeClr>
                </a:solidFill>
                <a:latin typeface="Abadi" panose="020B0604020104020204" pitchFamily="34" charset="0"/>
              </a:rPr>
              <a:t>maximum payload mass of the booster.</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a:extLst>
              <a:ext uri="{FF2B5EF4-FFF2-40B4-BE49-F238E27FC236}">
                <a16:creationId xmlns:a16="http://schemas.microsoft.com/office/drawing/2014/main" id="{4C9C0956-406C-E9F6-3691-0548FA26A36B}"/>
              </a:ext>
            </a:extLst>
          </p:cNvPr>
          <p:cNvPicPr>
            <a:picLocks noChangeAspect="1"/>
          </p:cNvPicPr>
          <p:nvPr/>
        </p:nvPicPr>
        <p:blipFill>
          <a:blip r:embed="rId3"/>
          <a:stretch>
            <a:fillRect/>
          </a:stretch>
        </p:blipFill>
        <p:spPr>
          <a:xfrm>
            <a:off x="1083734" y="2749550"/>
            <a:ext cx="5232400" cy="1358900"/>
          </a:xfrm>
          <a:prstGeom prst="rect">
            <a:avLst/>
          </a:prstGeom>
        </p:spPr>
      </p:pic>
      <p:pic>
        <p:nvPicPr>
          <p:cNvPr id="6" name="Picture 5">
            <a:extLst>
              <a:ext uri="{FF2B5EF4-FFF2-40B4-BE49-F238E27FC236}">
                <a16:creationId xmlns:a16="http://schemas.microsoft.com/office/drawing/2014/main" id="{9FED4021-23BB-2320-114F-F400E39EA36C}"/>
              </a:ext>
            </a:extLst>
          </p:cNvPr>
          <p:cNvPicPr>
            <a:picLocks noChangeAspect="1"/>
          </p:cNvPicPr>
          <p:nvPr/>
        </p:nvPicPr>
        <p:blipFill>
          <a:blip r:embed="rId4"/>
          <a:stretch>
            <a:fillRect/>
          </a:stretch>
        </p:blipFill>
        <p:spPr>
          <a:xfrm>
            <a:off x="8714772" y="2373616"/>
            <a:ext cx="1289505" cy="365195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685242"/>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SQL Query:</a:t>
            </a:r>
          </a:p>
          <a:p>
            <a:pPr>
              <a:lnSpc>
                <a:spcPct val="100000"/>
              </a:lnSpc>
              <a:spcBef>
                <a:spcPts val="1400"/>
              </a:spcBef>
            </a:pPr>
            <a:endParaRPr lang="en-US" sz="2000" dirty="0">
              <a:solidFill>
                <a:schemeClr val="accent3">
                  <a:lumMod val="25000"/>
                </a:schemeClr>
              </a:solidFill>
              <a:latin typeface="Abadi" panose="020B0604020104020204" pitchFamily="34" charset="0"/>
            </a:endParaRPr>
          </a:p>
          <a:p>
            <a:pPr marL="0" indent="0">
              <a:lnSpc>
                <a:spcPct val="100000"/>
              </a:lnSpc>
              <a:spcBef>
                <a:spcPts val="1400"/>
              </a:spcBef>
              <a:buNone/>
            </a:pPr>
            <a:br>
              <a:rPr lang="en-US" sz="2000" dirty="0">
                <a:solidFill>
                  <a:schemeClr val="accent3">
                    <a:lumMod val="25000"/>
                  </a:schemeClr>
                </a:solidFill>
                <a:latin typeface="Abadi" panose="020B0604020104020204" pitchFamily="34" charset="0"/>
              </a:rPr>
            </a:br>
            <a:r>
              <a:rPr lang="en-US" sz="2000" dirty="0">
                <a:solidFill>
                  <a:schemeClr val="accent3">
                    <a:lumMod val="25000"/>
                  </a:schemeClr>
                </a:solidFill>
                <a:latin typeface="Abadi" panose="020B0604020104020204" pitchFamily="34" charset="0"/>
              </a:rPr>
              <a:t>Query result:</a:t>
            </a:r>
            <a:br>
              <a:rPr lang="en-US" sz="2000" dirty="0">
                <a:solidFill>
                  <a:schemeClr val="accent3">
                    <a:lumMod val="25000"/>
                  </a:schemeClr>
                </a:solidFill>
                <a:latin typeface="Abadi" panose="020B0604020104020204" pitchFamily="34" charset="0"/>
              </a:rPr>
            </a:br>
            <a:endParaRPr lang="en-US" sz="20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000" dirty="0">
              <a:solidFill>
                <a:schemeClr val="accent3">
                  <a:lumMod val="25000"/>
                </a:schemeClr>
              </a:solidFill>
              <a:latin typeface="Abadi" panose="020B0604020104020204" pitchFamily="34" charset="0"/>
            </a:endParaRPr>
          </a:p>
          <a:p>
            <a:pPr marL="0" indent="0">
              <a:lnSpc>
                <a:spcPct val="100000"/>
              </a:lnSpc>
              <a:spcBef>
                <a:spcPts val="1400"/>
              </a:spcBef>
              <a:buNone/>
            </a:pPr>
            <a:br>
              <a:rPr lang="en-US" sz="2000" dirty="0">
                <a:solidFill>
                  <a:schemeClr val="accent3">
                    <a:lumMod val="25000"/>
                  </a:schemeClr>
                </a:solidFill>
                <a:latin typeface="Abadi" panose="020B0604020104020204" pitchFamily="34" charset="0"/>
              </a:rPr>
            </a:br>
            <a:r>
              <a:rPr lang="en-US" sz="2000" dirty="0">
                <a:solidFill>
                  <a:schemeClr val="accent3">
                    <a:lumMod val="25000"/>
                  </a:schemeClr>
                </a:solidFill>
                <a:latin typeface="Abadi" panose="020B0604020104020204" pitchFamily="34" charset="0"/>
              </a:rPr>
              <a:t>We are getting the results by querying values from the fields Date, </a:t>
            </a:r>
            <a:r>
              <a:rPr lang="en-US" sz="2000" dirty="0" err="1">
                <a:solidFill>
                  <a:schemeClr val="accent3">
                    <a:lumMod val="25000"/>
                  </a:schemeClr>
                </a:solidFill>
                <a:latin typeface="Abadi" panose="020B0604020104020204" pitchFamily="34" charset="0"/>
              </a:rPr>
              <a:t>Booster_Version</a:t>
            </a:r>
            <a:r>
              <a:rPr lang="en-US" sz="2000" dirty="0">
                <a:solidFill>
                  <a:schemeClr val="accent3">
                    <a:lumMod val="25000"/>
                  </a:schemeClr>
                </a:solidFill>
                <a:latin typeface="Abadi" panose="020B0604020104020204" pitchFamily="34" charset="0"/>
              </a:rPr>
              <a:t>, </a:t>
            </a:r>
            <a:r>
              <a:rPr lang="en-US" sz="2000" dirty="0" err="1">
                <a:solidFill>
                  <a:schemeClr val="accent3">
                    <a:lumMod val="25000"/>
                  </a:schemeClr>
                </a:solidFill>
                <a:latin typeface="Abadi" panose="020B0604020104020204" pitchFamily="34" charset="0"/>
              </a:rPr>
              <a:t>Launch_Site</a:t>
            </a:r>
            <a:r>
              <a:rPr lang="en-US" sz="2000" dirty="0">
                <a:solidFill>
                  <a:schemeClr val="accent3">
                    <a:lumMod val="25000"/>
                  </a:schemeClr>
                </a:solidFill>
                <a:latin typeface="Abadi" panose="020B0604020104020204" pitchFamily="34" charset="0"/>
              </a:rPr>
              <a:t> and </a:t>
            </a:r>
            <a:r>
              <a:rPr lang="en-US" sz="2000" dirty="0" err="1">
                <a:solidFill>
                  <a:schemeClr val="accent3">
                    <a:lumMod val="25000"/>
                  </a:schemeClr>
                </a:solidFill>
                <a:latin typeface="Abadi" panose="020B0604020104020204" pitchFamily="34" charset="0"/>
              </a:rPr>
              <a:t>Landing_Outcome</a:t>
            </a:r>
            <a:r>
              <a:rPr lang="en-US" sz="2000" dirty="0">
                <a:solidFill>
                  <a:schemeClr val="accent3">
                    <a:lumMod val="25000"/>
                  </a:schemeClr>
                </a:solidFill>
                <a:latin typeface="Abadi" panose="020B0604020104020204" pitchFamily="34" charset="0"/>
              </a:rPr>
              <a:t> and using </a:t>
            </a:r>
            <a:r>
              <a:rPr lang="en-US" sz="2000" dirty="0">
                <a:solidFill>
                  <a:schemeClr val="accent6"/>
                </a:solidFill>
                <a:latin typeface="Abadi" panose="020B0604020104020204" pitchFamily="34" charset="0"/>
              </a:rPr>
              <a:t>WHERE </a:t>
            </a:r>
            <a:r>
              <a:rPr lang="en-US" sz="2000" dirty="0">
                <a:latin typeface="Abadi" panose="020B0604020104020204" pitchFamily="34" charset="0"/>
              </a:rPr>
              <a:t>statement to find all records where landing has failed and </a:t>
            </a:r>
            <a:r>
              <a:rPr lang="en-US" sz="2000" dirty="0">
                <a:solidFill>
                  <a:schemeClr val="accent6"/>
                </a:solidFill>
                <a:latin typeface="Abadi" panose="020B0604020104020204" pitchFamily="34" charset="0"/>
              </a:rPr>
              <a:t>SUBSTR </a:t>
            </a:r>
            <a:r>
              <a:rPr lang="en-US" sz="2000" dirty="0">
                <a:solidFill>
                  <a:schemeClr val="accent3">
                    <a:lumMod val="25000"/>
                  </a:schemeClr>
                </a:solidFill>
                <a:latin typeface="Abadi" panose="020B0604020104020204" pitchFamily="34" charset="0"/>
              </a:rPr>
              <a:t>statement to find the month and the year from the Date field.</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a:extLst>
              <a:ext uri="{FF2B5EF4-FFF2-40B4-BE49-F238E27FC236}">
                <a16:creationId xmlns:a16="http://schemas.microsoft.com/office/drawing/2014/main" id="{81EC92CA-890E-1DD5-9A5E-7CF043BDFC1A}"/>
              </a:ext>
            </a:extLst>
          </p:cNvPr>
          <p:cNvPicPr>
            <a:picLocks noChangeAspect="1"/>
          </p:cNvPicPr>
          <p:nvPr/>
        </p:nvPicPr>
        <p:blipFill>
          <a:blip r:embed="rId3"/>
          <a:stretch>
            <a:fillRect/>
          </a:stretch>
        </p:blipFill>
        <p:spPr>
          <a:xfrm>
            <a:off x="1202266" y="3081833"/>
            <a:ext cx="7772400" cy="694334"/>
          </a:xfrm>
          <a:prstGeom prst="rect">
            <a:avLst/>
          </a:prstGeom>
        </p:spPr>
      </p:pic>
      <p:pic>
        <p:nvPicPr>
          <p:cNvPr id="6" name="Picture 5">
            <a:extLst>
              <a:ext uri="{FF2B5EF4-FFF2-40B4-BE49-F238E27FC236}">
                <a16:creationId xmlns:a16="http://schemas.microsoft.com/office/drawing/2014/main" id="{E4076B78-B16D-7EDD-0995-EDDD8E06D695}"/>
              </a:ext>
            </a:extLst>
          </p:cNvPr>
          <p:cNvPicPr>
            <a:picLocks noChangeAspect="1"/>
          </p:cNvPicPr>
          <p:nvPr/>
        </p:nvPicPr>
        <p:blipFill>
          <a:blip r:embed="rId4"/>
          <a:stretch>
            <a:fillRect/>
          </a:stretch>
        </p:blipFill>
        <p:spPr>
          <a:xfrm>
            <a:off x="1202266" y="4168246"/>
            <a:ext cx="6273800" cy="11049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indent="0">
              <a:lnSpc>
                <a:spcPct val="100000"/>
              </a:lnSpc>
              <a:spcBef>
                <a:spcPts val="1400"/>
              </a:spcBef>
              <a:buNone/>
            </a:pPr>
            <a:r>
              <a:rPr lang="en-US" sz="1800" dirty="0">
                <a:solidFill>
                  <a:schemeClr val="accent3">
                    <a:lumMod val="25000"/>
                  </a:schemeClr>
                </a:solidFill>
                <a:latin typeface="Abadi"/>
              </a:rPr>
              <a:t>Rank the count of landing outcomes (such as Failure (drone ship) or Success (ground pad)) between the date 2010-06-04 and 2017-03-20, in descending order</a:t>
            </a:r>
          </a:p>
          <a:p>
            <a:pPr marL="0" indent="0">
              <a:lnSpc>
                <a:spcPct val="100000"/>
              </a:lnSpc>
              <a:spcBef>
                <a:spcPts val="0"/>
              </a:spcBef>
              <a:buNone/>
            </a:pPr>
            <a:r>
              <a:rPr lang="en-US" sz="1800" dirty="0">
                <a:solidFill>
                  <a:schemeClr val="accent3">
                    <a:lumMod val="25000"/>
                  </a:schemeClr>
                </a:solidFill>
                <a:latin typeface="Abadi" panose="020B0604020104020204" pitchFamily="34" charset="0"/>
              </a:rPr>
              <a:t>SQL Query:</a:t>
            </a:r>
          </a:p>
          <a:p>
            <a:pPr marL="0" indent="0">
              <a:lnSpc>
                <a:spcPct val="100000"/>
              </a:lnSpc>
              <a:spcBef>
                <a:spcPts val="0"/>
              </a:spcBef>
              <a:buNone/>
            </a:pPr>
            <a:endParaRPr lang="en-US" sz="1800" dirty="0">
              <a:solidFill>
                <a:schemeClr val="accent3">
                  <a:lumMod val="25000"/>
                </a:schemeClr>
              </a:solidFill>
              <a:latin typeface="Abadi"/>
            </a:endParaRPr>
          </a:p>
          <a:p>
            <a:pPr marL="0" indent="0">
              <a:lnSpc>
                <a:spcPct val="100000"/>
              </a:lnSpc>
              <a:spcBef>
                <a:spcPts val="0"/>
              </a:spcBef>
              <a:buNone/>
            </a:pPr>
            <a:endParaRPr lang="en-US" sz="1800" dirty="0">
              <a:solidFill>
                <a:schemeClr val="accent3">
                  <a:lumMod val="25000"/>
                </a:schemeClr>
              </a:solidFill>
              <a:latin typeface="Abadi"/>
            </a:endParaRPr>
          </a:p>
          <a:p>
            <a:pPr marL="4892675" indent="-4884738">
              <a:lnSpc>
                <a:spcPct val="100000"/>
              </a:lnSpc>
              <a:spcBef>
                <a:spcPts val="0"/>
              </a:spcBef>
              <a:buNone/>
            </a:pPr>
            <a:r>
              <a:rPr lang="en-US" sz="1800" dirty="0">
                <a:solidFill>
                  <a:schemeClr val="accent3">
                    <a:lumMod val="25000"/>
                  </a:schemeClr>
                </a:solidFill>
                <a:latin typeface="Abadi" panose="020B0604020104020204" pitchFamily="34" charset="0"/>
              </a:rPr>
              <a:t>Query result:</a:t>
            </a:r>
            <a:r>
              <a:rPr lang="en-US" sz="2400" dirty="0">
                <a:solidFill>
                  <a:schemeClr val="accent3">
                    <a:lumMod val="25000"/>
                  </a:schemeClr>
                </a:solidFill>
                <a:latin typeface="Abadi" panose="020B0604020104020204" pitchFamily="34" charset="0"/>
              </a:rPr>
              <a:t>	</a:t>
            </a:r>
            <a:r>
              <a:rPr lang="en-US" sz="1800" dirty="0">
                <a:solidFill>
                  <a:schemeClr val="accent3">
                    <a:lumMod val="25000"/>
                  </a:schemeClr>
                </a:solidFill>
                <a:latin typeface="Abadi" panose="020B0604020104020204" pitchFamily="34" charset="0"/>
              </a:rPr>
              <a:t>We are getting the results by querying values from the fields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Date and using </a:t>
            </a:r>
            <a:r>
              <a:rPr lang="en-US" sz="1800" dirty="0">
                <a:solidFill>
                  <a:schemeClr val="accent6"/>
                </a:solidFill>
                <a:latin typeface="Abadi" panose="020B0604020104020204" pitchFamily="34" charset="0"/>
              </a:rPr>
              <a:t>COUNT, GROUP BY </a:t>
            </a:r>
            <a:r>
              <a:rPr lang="en-US" sz="1800" dirty="0">
                <a:latin typeface="Abadi" panose="020B0604020104020204" pitchFamily="34" charset="0"/>
              </a:rPr>
              <a:t>to calculate numbers of Outcomes grouped by Outcome result and </a:t>
            </a:r>
            <a:r>
              <a:rPr lang="en-US" sz="1800" dirty="0">
                <a:solidFill>
                  <a:schemeClr val="accent6"/>
                </a:solidFill>
                <a:latin typeface="Abadi" panose="020B0604020104020204" pitchFamily="34" charset="0"/>
              </a:rPr>
              <a:t>WHERE </a:t>
            </a:r>
            <a:r>
              <a:rPr lang="en-US" sz="1800" dirty="0">
                <a:latin typeface="Abadi" panose="020B0604020104020204" pitchFamily="34" charset="0"/>
              </a:rPr>
              <a:t>statement to find all records with the dates from </a:t>
            </a:r>
            <a:r>
              <a:rPr lang="en-US" sz="1800" dirty="0">
                <a:solidFill>
                  <a:schemeClr val="accent3">
                    <a:lumMod val="25000"/>
                  </a:schemeClr>
                </a:solidFill>
                <a:latin typeface="Abadi"/>
              </a:rPr>
              <a:t>2010-06-04 till 2017-03-20</a:t>
            </a:r>
            <a:r>
              <a:rPr lang="en-US" sz="1800" dirty="0">
                <a:solidFill>
                  <a:schemeClr val="accent3">
                    <a:lumMod val="25000"/>
                  </a:schemeClr>
                </a:solidFill>
                <a:latin typeface="Abadi" panose="020B0604020104020204" pitchFamily="34" charset="0"/>
              </a:rPr>
              <a:t>.</a:t>
            </a:r>
          </a:p>
          <a:p>
            <a:pPr marL="0" indent="0">
              <a:lnSpc>
                <a:spcPct val="100000"/>
              </a:lnSpc>
              <a:spcBef>
                <a:spcPts val="0"/>
              </a:spcBef>
              <a:buNone/>
            </a:pPr>
            <a:br>
              <a:rPr lang="en-US" sz="1800" dirty="0">
                <a:solidFill>
                  <a:schemeClr val="accent3">
                    <a:lumMod val="25000"/>
                  </a:schemeClr>
                </a:solidFill>
                <a:latin typeface="Abadi" panose="020B0604020104020204" pitchFamily="34" charset="0"/>
              </a:rPr>
            </a:br>
            <a:endParaRPr lang="en-US" sz="18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a:extLst>
              <a:ext uri="{FF2B5EF4-FFF2-40B4-BE49-F238E27FC236}">
                <a16:creationId xmlns:a16="http://schemas.microsoft.com/office/drawing/2014/main" id="{D2510757-558E-F470-B669-297D51F5F79E}"/>
              </a:ext>
            </a:extLst>
          </p:cNvPr>
          <p:cNvPicPr>
            <a:picLocks noChangeAspect="1"/>
          </p:cNvPicPr>
          <p:nvPr/>
        </p:nvPicPr>
        <p:blipFill>
          <a:blip r:embed="rId3"/>
          <a:stretch>
            <a:fillRect/>
          </a:stretch>
        </p:blipFill>
        <p:spPr>
          <a:xfrm>
            <a:off x="1193799" y="2729279"/>
            <a:ext cx="7772400" cy="593038"/>
          </a:xfrm>
          <a:prstGeom prst="rect">
            <a:avLst/>
          </a:prstGeom>
        </p:spPr>
      </p:pic>
      <p:pic>
        <p:nvPicPr>
          <p:cNvPr id="6" name="Picture 5">
            <a:extLst>
              <a:ext uri="{FF2B5EF4-FFF2-40B4-BE49-F238E27FC236}">
                <a16:creationId xmlns:a16="http://schemas.microsoft.com/office/drawing/2014/main" id="{E4A6483A-0212-05B9-DD62-3420498FCBAA}"/>
              </a:ext>
            </a:extLst>
          </p:cNvPr>
          <p:cNvPicPr>
            <a:picLocks noChangeAspect="1"/>
          </p:cNvPicPr>
          <p:nvPr/>
        </p:nvPicPr>
        <p:blipFill>
          <a:blip r:embed="rId4"/>
          <a:stretch>
            <a:fillRect/>
          </a:stretch>
        </p:blipFill>
        <p:spPr>
          <a:xfrm>
            <a:off x="2169582" y="3374097"/>
            <a:ext cx="2910417" cy="2599696"/>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627913"/>
            <a:ext cx="10787268" cy="549049"/>
          </a:xfrm>
          <a:prstGeom prst="rect">
            <a:avLst/>
          </a:prstGeom>
        </p:spPr>
        <p:txBody>
          <a:bodyPr lIns="91440" tIns="45720" rIns="91440" bIns="45720" anchor="t">
            <a:normAutofit fontScale="70000" lnSpcReduction="20000"/>
          </a:bodyPr>
          <a:lstStyle/>
          <a:p>
            <a:pPr marL="0" indent="0">
              <a:buNone/>
            </a:pPr>
            <a:r>
              <a:rPr lang="en-US" dirty="0"/>
              <a:t>There are four Falcon 9 launch site locations. One location is in </a:t>
            </a:r>
            <a:r>
              <a:rPr lang="en-US" dirty="0" err="1"/>
              <a:t>Califoria</a:t>
            </a:r>
            <a:r>
              <a:rPr lang="en-US" dirty="0"/>
              <a:t> (VAFB SLC-4E) and three in Florida (KSC LC-39A, CCAFS LC-40, CCAFS SLC-40). The locations are at southern part of USA.</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Falcon 9 Launch Site Locations</a:t>
            </a:r>
          </a:p>
        </p:txBody>
      </p:sp>
      <p:pic>
        <p:nvPicPr>
          <p:cNvPr id="6" name="Picture 5">
            <a:extLst>
              <a:ext uri="{FF2B5EF4-FFF2-40B4-BE49-F238E27FC236}">
                <a16:creationId xmlns:a16="http://schemas.microsoft.com/office/drawing/2014/main" id="{688809C2-B7D1-131D-F485-32DA95A7F0C7}"/>
              </a:ext>
            </a:extLst>
          </p:cNvPr>
          <p:cNvPicPr>
            <a:picLocks noChangeAspect="1"/>
          </p:cNvPicPr>
          <p:nvPr/>
        </p:nvPicPr>
        <p:blipFill>
          <a:blip r:embed="rId3"/>
          <a:stretch>
            <a:fillRect/>
          </a:stretch>
        </p:blipFill>
        <p:spPr>
          <a:xfrm>
            <a:off x="1895407" y="1409716"/>
            <a:ext cx="8264808" cy="421819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981021"/>
            <a:ext cx="10298324" cy="1446190"/>
          </a:xfrm>
          <a:prstGeom prst="rect">
            <a:avLst/>
          </a:prstGeom>
        </p:spPr>
        <p:txBody>
          <a:bodyPr lIns="91440" tIns="45720" rIns="91440" bIns="45720" anchor="t">
            <a:normAutofit/>
          </a:bodyPr>
          <a:lstStyle/>
          <a:p>
            <a:pPr>
              <a:lnSpc>
                <a:spcPct val="100000"/>
              </a:lnSpc>
              <a:spcBef>
                <a:spcPts val="1400"/>
              </a:spcBef>
            </a:pPr>
            <a:r>
              <a:rPr lang="en-US" sz="1600" dirty="0"/>
              <a:t>The markers display the mission outcomes (Success/Failure = Red/Green) for Falcon 9 first stage landings. They are grouped on the map to be associated with the geographical coordinates for the launch site</a:t>
            </a:r>
          </a:p>
          <a:p>
            <a:pPr>
              <a:lnSpc>
                <a:spcPct val="100000"/>
              </a:lnSpc>
              <a:spcBef>
                <a:spcPts val="1400"/>
              </a:spcBef>
            </a:pPr>
            <a:r>
              <a:rPr lang="en-US" sz="1600" dirty="0"/>
              <a:t>Launch site’s success rate for Falcon 9 first stage landings can be realized from the relative number of green success markers to red failure markers.</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0" y="538650"/>
            <a:ext cx="10994359"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of Success/Failed Landings per Launch Site</a:t>
            </a:r>
          </a:p>
        </p:txBody>
      </p:sp>
      <p:pic>
        <p:nvPicPr>
          <p:cNvPr id="4" name="Picture 3">
            <a:extLst>
              <a:ext uri="{FF2B5EF4-FFF2-40B4-BE49-F238E27FC236}">
                <a16:creationId xmlns:a16="http://schemas.microsoft.com/office/drawing/2014/main" id="{51A17465-A56F-3BA0-67BD-DED269041C33}"/>
              </a:ext>
            </a:extLst>
          </p:cNvPr>
          <p:cNvPicPr>
            <a:picLocks noChangeAspect="1"/>
          </p:cNvPicPr>
          <p:nvPr/>
        </p:nvPicPr>
        <p:blipFill>
          <a:blip r:embed="rId3"/>
          <a:stretch>
            <a:fillRect/>
          </a:stretch>
        </p:blipFill>
        <p:spPr>
          <a:xfrm>
            <a:off x="770011" y="1489337"/>
            <a:ext cx="3309029" cy="3090934"/>
          </a:xfrm>
          <a:prstGeom prst="rect">
            <a:avLst/>
          </a:prstGeom>
        </p:spPr>
      </p:pic>
      <p:pic>
        <p:nvPicPr>
          <p:cNvPr id="6" name="Picture 5">
            <a:extLst>
              <a:ext uri="{FF2B5EF4-FFF2-40B4-BE49-F238E27FC236}">
                <a16:creationId xmlns:a16="http://schemas.microsoft.com/office/drawing/2014/main" id="{7FF6011E-AC71-4F47-2ADC-45004F1E38A9}"/>
              </a:ext>
            </a:extLst>
          </p:cNvPr>
          <p:cNvPicPr>
            <a:picLocks noChangeAspect="1"/>
          </p:cNvPicPr>
          <p:nvPr/>
        </p:nvPicPr>
        <p:blipFill>
          <a:blip r:embed="rId4"/>
          <a:stretch>
            <a:fillRect/>
          </a:stretch>
        </p:blipFill>
        <p:spPr>
          <a:xfrm>
            <a:off x="4197971" y="1489337"/>
            <a:ext cx="3486286" cy="3090934"/>
          </a:xfrm>
          <a:prstGeom prst="rect">
            <a:avLst/>
          </a:prstGeom>
        </p:spPr>
      </p:pic>
      <p:pic>
        <p:nvPicPr>
          <p:cNvPr id="7" name="Picture 6">
            <a:extLst>
              <a:ext uri="{FF2B5EF4-FFF2-40B4-BE49-F238E27FC236}">
                <a16:creationId xmlns:a16="http://schemas.microsoft.com/office/drawing/2014/main" id="{188DC4C1-9244-D679-468F-70E3E222B504}"/>
              </a:ext>
            </a:extLst>
          </p:cNvPr>
          <p:cNvPicPr>
            <a:picLocks noChangeAspect="1"/>
          </p:cNvPicPr>
          <p:nvPr/>
        </p:nvPicPr>
        <p:blipFill>
          <a:blip r:embed="rId5"/>
          <a:stretch>
            <a:fillRect/>
          </a:stretch>
        </p:blipFill>
        <p:spPr>
          <a:xfrm>
            <a:off x="7803188" y="1489336"/>
            <a:ext cx="3419756" cy="3090933"/>
          </a:xfrm>
          <a:prstGeom prst="rect">
            <a:avLst/>
          </a:prstGeom>
        </p:spPr>
      </p:pic>
      <p:sp>
        <p:nvSpPr>
          <p:cNvPr id="10" name="TextBox 9">
            <a:extLst>
              <a:ext uri="{FF2B5EF4-FFF2-40B4-BE49-F238E27FC236}">
                <a16:creationId xmlns:a16="http://schemas.microsoft.com/office/drawing/2014/main" id="{D3093A01-91B2-A87C-0808-DFF4273F9D84}"/>
              </a:ext>
            </a:extLst>
          </p:cNvPr>
          <p:cNvSpPr txBox="1"/>
          <p:nvPr/>
        </p:nvSpPr>
        <p:spPr>
          <a:xfrm>
            <a:off x="770010" y="4588436"/>
            <a:ext cx="3309029" cy="369332"/>
          </a:xfrm>
          <a:prstGeom prst="rect">
            <a:avLst/>
          </a:prstGeom>
          <a:noFill/>
        </p:spPr>
        <p:txBody>
          <a:bodyPr wrap="square">
            <a:spAutoFit/>
          </a:bodyPr>
          <a:lstStyle/>
          <a:p>
            <a:r>
              <a:rPr lang="en-US" dirty="0"/>
              <a:t>Site: CCAFS LC-40</a:t>
            </a:r>
            <a:endParaRPr lang="en-LT" dirty="0"/>
          </a:p>
        </p:txBody>
      </p:sp>
      <p:sp>
        <p:nvSpPr>
          <p:cNvPr id="11" name="TextBox 10">
            <a:extLst>
              <a:ext uri="{FF2B5EF4-FFF2-40B4-BE49-F238E27FC236}">
                <a16:creationId xmlns:a16="http://schemas.microsoft.com/office/drawing/2014/main" id="{AA44C54F-6F01-7BC0-5A78-A173916E26CC}"/>
              </a:ext>
            </a:extLst>
          </p:cNvPr>
          <p:cNvSpPr txBox="1"/>
          <p:nvPr/>
        </p:nvSpPr>
        <p:spPr>
          <a:xfrm>
            <a:off x="4197970" y="4580269"/>
            <a:ext cx="3486286" cy="369332"/>
          </a:xfrm>
          <a:prstGeom prst="rect">
            <a:avLst/>
          </a:prstGeom>
          <a:noFill/>
        </p:spPr>
        <p:txBody>
          <a:bodyPr wrap="square">
            <a:spAutoFit/>
          </a:bodyPr>
          <a:lstStyle/>
          <a:p>
            <a:r>
              <a:rPr lang="en-US" dirty="0"/>
              <a:t>Site: CCAFS SLC-40</a:t>
            </a:r>
            <a:endParaRPr lang="en-LT" dirty="0"/>
          </a:p>
        </p:txBody>
      </p:sp>
      <p:sp>
        <p:nvSpPr>
          <p:cNvPr id="12" name="TextBox 11">
            <a:extLst>
              <a:ext uri="{FF2B5EF4-FFF2-40B4-BE49-F238E27FC236}">
                <a16:creationId xmlns:a16="http://schemas.microsoft.com/office/drawing/2014/main" id="{59FA9EA9-DE76-077F-D0F0-61C79681F4F0}"/>
              </a:ext>
            </a:extLst>
          </p:cNvPr>
          <p:cNvSpPr txBox="1"/>
          <p:nvPr/>
        </p:nvSpPr>
        <p:spPr>
          <a:xfrm>
            <a:off x="7803188" y="4580269"/>
            <a:ext cx="3419756" cy="369332"/>
          </a:xfrm>
          <a:prstGeom prst="rect">
            <a:avLst/>
          </a:prstGeom>
          <a:noFill/>
        </p:spPr>
        <p:txBody>
          <a:bodyPr wrap="square">
            <a:spAutoFit/>
          </a:bodyPr>
          <a:lstStyle/>
          <a:p>
            <a:r>
              <a:rPr lang="en-US" dirty="0"/>
              <a:t>Site: KSC LC-39A</a:t>
            </a:r>
            <a:endParaRPr lang="en-LT" dirty="0"/>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2" y="1510609"/>
            <a:ext cx="4770980" cy="4314825"/>
          </a:xfrm>
          <a:prstGeom prst="rect">
            <a:avLst/>
          </a:prstGeom>
        </p:spPr>
        <p:txBody>
          <a:bodyPr lIns="91440" tIns="45720" rIns="91440" bIns="45720" anchor="t">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a:rPr>
              <a:t>Selected Launch Site is CCAFS LC-40</a:t>
            </a:r>
          </a:p>
          <a:p>
            <a:pPr>
              <a:lnSpc>
                <a:spcPct val="100000"/>
              </a:lnSpc>
              <a:spcBef>
                <a:spcPts val="1400"/>
              </a:spcBef>
            </a:pPr>
            <a:r>
              <a:rPr lang="en-US" sz="2200" dirty="0">
                <a:solidFill>
                  <a:schemeClr val="accent3">
                    <a:lumMod val="25000"/>
                  </a:schemeClr>
                </a:solidFill>
                <a:latin typeface="Abadi"/>
              </a:rPr>
              <a:t>The coastline is 0.92 km away from CCAFS LC-40</a:t>
            </a:r>
          </a:p>
          <a:p>
            <a:pPr>
              <a:lnSpc>
                <a:spcPct val="100000"/>
              </a:lnSpc>
              <a:spcBef>
                <a:spcPts val="1400"/>
              </a:spcBef>
            </a:pPr>
            <a:r>
              <a:rPr lang="en-US" sz="2200" dirty="0">
                <a:solidFill>
                  <a:schemeClr val="accent3">
                    <a:lumMod val="25000"/>
                  </a:schemeClr>
                </a:solidFill>
                <a:latin typeface="Abadi"/>
              </a:rPr>
              <a:t>The railway is 1,26 km away from CCAFS LC-40</a:t>
            </a:r>
          </a:p>
          <a:p>
            <a:pPr>
              <a:lnSpc>
                <a:spcPct val="100000"/>
              </a:lnSpc>
              <a:spcBef>
                <a:spcPts val="1400"/>
              </a:spcBef>
            </a:pPr>
            <a:r>
              <a:rPr lang="en-US" sz="2200" dirty="0">
                <a:solidFill>
                  <a:schemeClr val="accent3">
                    <a:lumMod val="25000"/>
                  </a:schemeClr>
                </a:solidFill>
                <a:latin typeface="Abadi"/>
              </a:rPr>
              <a:t>The highway is 0,95 km away from CCAFS LC-40</a:t>
            </a:r>
          </a:p>
          <a:p>
            <a:pPr>
              <a:lnSpc>
                <a:spcPct val="100000"/>
              </a:lnSpc>
              <a:spcBef>
                <a:spcPts val="1400"/>
              </a:spcBef>
            </a:pPr>
            <a:r>
              <a:rPr lang="en-US" sz="2200" dirty="0">
                <a:solidFill>
                  <a:schemeClr val="accent3">
                    <a:lumMod val="25000"/>
                  </a:schemeClr>
                </a:solidFill>
                <a:latin typeface="Abadi"/>
              </a:rPr>
              <a:t>The closest city is 19,26 km from CCAFS LC-40</a:t>
            </a:r>
          </a:p>
          <a:p>
            <a:pPr>
              <a:lnSpc>
                <a:spcPct val="100000"/>
              </a:lnSpc>
              <a:spcBef>
                <a:spcPts val="1400"/>
              </a:spcBef>
            </a:pPr>
            <a:r>
              <a:rPr lang="en-US" sz="2200" dirty="0">
                <a:solidFill>
                  <a:schemeClr val="accent3">
                    <a:lumMod val="25000"/>
                  </a:schemeClr>
                </a:solidFill>
                <a:latin typeface="Abadi"/>
              </a:rPr>
              <a:t>The CCAFS LC-40 and CCAFS SLC-40 launch sites have coordinates that are close to each other</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from Launch Site to Proximities </a:t>
            </a:r>
          </a:p>
        </p:txBody>
      </p:sp>
      <p:pic>
        <p:nvPicPr>
          <p:cNvPr id="6" name="Picture 5">
            <a:extLst>
              <a:ext uri="{FF2B5EF4-FFF2-40B4-BE49-F238E27FC236}">
                <a16:creationId xmlns:a16="http://schemas.microsoft.com/office/drawing/2014/main" id="{46C1D581-EC9F-C3D4-0C1A-75465AC2B526}"/>
              </a:ext>
            </a:extLst>
          </p:cNvPr>
          <p:cNvPicPr>
            <a:picLocks noChangeAspect="1"/>
          </p:cNvPicPr>
          <p:nvPr/>
        </p:nvPicPr>
        <p:blipFill>
          <a:blip r:embed="rId3"/>
          <a:stretch>
            <a:fillRect/>
          </a:stretch>
        </p:blipFill>
        <p:spPr>
          <a:xfrm>
            <a:off x="5399528" y="1629715"/>
            <a:ext cx="6302290" cy="3598569"/>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372547"/>
            <a:ext cx="3779655" cy="4661244"/>
          </a:xfrm>
          <a:prstGeom prst="rect">
            <a:avLst/>
          </a:prstGeom>
        </p:spPr>
        <p:txBody>
          <a:bodyPr lIns="91440" tIns="45720" rIns="91440" bIns="45720" anchor="t">
            <a:normAutofit/>
          </a:bodyPr>
          <a:lstStyle/>
          <a:p>
            <a:pPr>
              <a:lnSpc>
                <a:spcPct val="100000"/>
              </a:lnSpc>
              <a:spcBef>
                <a:spcPts val="1400"/>
              </a:spcBef>
            </a:pPr>
            <a:r>
              <a:rPr lang="en-US" sz="2000" dirty="0"/>
              <a:t>The dropdown menu allows the selection of one or all launch sites.</a:t>
            </a:r>
          </a:p>
          <a:p>
            <a:pPr>
              <a:lnSpc>
                <a:spcPct val="100000"/>
              </a:lnSpc>
              <a:spcBef>
                <a:spcPts val="1400"/>
              </a:spcBef>
            </a:pPr>
            <a:r>
              <a:rPr lang="en-US" sz="2000" dirty="0"/>
              <a:t>With all launch sites selected, the pie chart displays the distribution of successful Falcon 9 first stage landing outcomes between the different launch sites.</a:t>
            </a:r>
          </a:p>
          <a:p>
            <a:pPr>
              <a:lnSpc>
                <a:spcPct val="100000"/>
              </a:lnSpc>
              <a:spcBef>
                <a:spcPts val="1400"/>
              </a:spcBef>
            </a:pPr>
            <a:r>
              <a:rPr lang="en-US" sz="2000" dirty="0"/>
              <a:t>The greatest share of successful Falcon 9 first stage landing outcomes (at 41.7% of the total) occurred at KSC LC-39A.</a:t>
            </a:r>
            <a:endParaRPr lang="en-US"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for All Sites</a:t>
            </a:r>
          </a:p>
        </p:txBody>
      </p:sp>
      <p:pic>
        <p:nvPicPr>
          <p:cNvPr id="2" name="Picture 1">
            <a:extLst>
              <a:ext uri="{FF2B5EF4-FFF2-40B4-BE49-F238E27FC236}">
                <a16:creationId xmlns:a16="http://schemas.microsoft.com/office/drawing/2014/main" id="{D38326DC-80ED-E95B-7150-CF86AE6D399C}"/>
              </a:ext>
            </a:extLst>
          </p:cNvPr>
          <p:cNvPicPr>
            <a:picLocks noChangeAspect="1"/>
          </p:cNvPicPr>
          <p:nvPr/>
        </p:nvPicPr>
        <p:blipFill>
          <a:blip r:embed="rId3"/>
          <a:stretch>
            <a:fillRect/>
          </a:stretch>
        </p:blipFill>
        <p:spPr>
          <a:xfrm>
            <a:off x="4558352" y="1372547"/>
            <a:ext cx="6890934" cy="466124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9" y="1530575"/>
            <a:ext cx="10530114" cy="478877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400" dirty="0">
                <a:solidFill>
                  <a:schemeClr val="accent3">
                    <a:lumMod val="25000"/>
                  </a:schemeClr>
                </a:solidFill>
                <a:latin typeface="Abadi" panose="020B0604020104020204" pitchFamily="34" charset="0"/>
              </a:rPr>
              <a:t>Project background and context:</a:t>
            </a:r>
          </a:p>
          <a:p>
            <a:pPr lvl="1">
              <a:spcBef>
                <a:spcPts val="1400"/>
              </a:spcBef>
            </a:pPr>
            <a:r>
              <a:rPr lang="en-US" dirty="0">
                <a:solidFill>
                  <a:schemeClr val="accent3">
                    <a:lumMod val="25000"/>
                  </a:schemeClr>
                </a:solidFill>
                <a:latin typeface="Abadi" panose="020B0604020104020204" pitchFamily="34" charset="0"/>
              </a:rPr>
              <a:t>This project was done for a company that wants to enter the space shuttle launching business and to become a successful bidder against SpaceX company. </a:t>
            </a:r>
          </a:p>
          <a:p>
            <a:pPr lvl="1">
              <a:spcBef>
                <a:spcPts val="1400"/>
              </a:spcBef>
            </a:pPr>
            <a:r>
              <a:rPr lang="en-US" dirty="0">
                <a:solidFill>
                  <a:schemeClr val="accent3">
                    <a:lumMod val="25000"/>
                  </a:schemeClr>
                </a:solidFill>
                <a:latin typeface="Abadi" panose="020B0604020104020204" pitchFamily="34" charset="0"/>
              </a:rPr>
              <a:t>To do it we need to analyze and predict if the Falcon 9 first stage will land successfully. </a:t>
            </a:r>
          </a:p>
          <a:p>
            <a:pPr lvl="1">
              <a:spcBef>
                <a:spcPts val="1400"/>
              </a:spcBef>
            </a:pPr>
            <a:r>
              <a:rPr lang="en-US"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a:t>
            </a:r>
          </a:p>
          <a:p>
            <a:pPr>
              <a:spcBef>
                <a:spcPts val="1400"/>
              </a:spcBef>
            </a:pPr>
            <a:r>
              <a:rPr lang="en-US" sz="2400" dirty="0">
                <a:solidFill>
                  <a:schemeClr val="accent3">
                    <a:lumMod val="25000"/>
                  </a:schemeClr>
                </a:solidFill>
                <a:latin typeface="Abadi" panose="020B0604020104020204" pitchFamily="34" charset="0"/>
              </a:rPr>
              <a:t>Problem that we want to find answers to:</a:t>
            </a:r>
          </a:p>
          <a:p>
            <a:pPr lvl="1">
              <a:spcBef>
                <a:spcPts val="1400"/>
              </a:spcBef>
            </a:pPr>
            <a:r>
              <a:rPr lang="en-US" dirty="0">
                <a:solidFill>
                  <a:schemeClr val="accent3">
                    <a:lumMod val="25000"/>
                  </a:schemeClr>
                </a:solidFill>
                <a:latin typeface="Abadi" panose="020B0604020104020204" pitchFamily="34" charset="0"/>
              </a:rPr>
              <a:t>If we can determine what factors are influencing successful landing of the first stage of Falcon 9, we can understand how to build the new spaceship and and its launching infrastructure to gain success in launching the rockets. This information can be used if we want to bid against SpaceX for a rocket launch.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1948672"/>
            <a:ext cx="4056337" cy="3487087"/>
          </a:xfrm>
          <a:prstGeom prst="rect">
            <a:avLst/>
          </a:prstGeom>
        </p:spPr>
        <p:txBody>
          <a:bodyPr lIns="91440" tIns="45720" rIns="91440" bIns="45720" anchor="t">
            <a:normAutofit lnSpcReduction="10000"/>
          </a:bodyPr>
          <a:lstStyle/>
          <a:p>
            <a:pPr>
              <a:lnSpc>
                <a:spcPct val="100000"/>
              </a:lnSpc>
              <a:spcBef>
                <a:spcPts val="1400"/>
              </a:spcBef>
            </a:pPr>
            <a:r>
              <a:rPr lang="en-US" sz="2000" dirty="0"/>
              <a:t>Falcon 9 failed landings are indicated with the blue and successful with the red color inside the pie chart</a:t>
            </a:r>
          </a:p>
          <a:p>
            <a:pPr>
              <a:lnSpc>
                <a:spcPct val="100000"/>
              </a:lnSpc>
              <a:spcBef>
                <a:spcPts val="1400"/>
              </a:spcBef>
            </a:pPr>
            <a:r>
              <a:rPr lang="en-US" sz="2000" dirty="0"/>
              <a:t>By selecting each landing site at the dropdown menu, we can see ratio of success to failed launches</a:t>
            </a:r>
          </a:p>
          <a:p>
            <a:pPr>
              <a:lnSpc>
                <a:spcPct val="100000"/>
              </a:lnSpc>
              <a:spcBef>
                <a:spcPts val="1400"/>
              </a:spcBef>
            </a:pPr>
            <a:r>
              <a:rPr lang="en-US" sz="2000" dirty="0"/>
              <a:t>CCAFS SLC-40 was the launch site that had the highest Falcon 9 first stage landing success rate (42.9%)</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Success Ratio</a:t>
            </a:r>
          </a:p>
        </p:txBody>
      </p:sp>
      <p:pic>
        <p:nvPicPr>
          <p:cNvPr id="2" name="Picture 1">
            <a:extLst>
              <a:ext uri="{FF2B5EF4-FFF2-40B4-BE49-F238E27FC236}">
                <a16:creationId xmlns:a16="http://schemas.microsoft.com/office/drawing/2014/main" id="{2FE64EA0-DDDF-F2B3-4168-B6C2B5A64592}"/>
              </a:ext>
            </a:extLst>
          </p:cNvPr>
          <p:cNvPicPr>
            <a:picLocks noChangeAspect="1"/>
          </p:cNvPicPr>
          <p:nvPr/>
        </p:nvPicPr>
        <p:blipFill>
          <a:blip r:embed="rId3"/>
          <a:stretch>
            <a:fillRect/>
          </a:stretch>
        </p:blipFill>
        <p:spPr>
          <a:xfrm>
            <a:off x="4790365" y="1358859"/>
            <a:ext cx="6564573" cy="4666714"/>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65544" y="4531057"/>
            <a:ext cx="11109495" cy="1494516"/>
          </a:xfrm>
          <a:prstGeom prst="rect">
            <a:avLst/>
          </a:prstGeom>
        </p:spPr>
        <p:txBody>
          <a:bodyPr lIns="91440" tIns="45720" rIns="91440" bIns="45720" anchor="t">
            <a:normAutofit/>
          </a:bodyPr>
          <a:lstStyle/>
          <a:p>
            <a:pPr>
              <a:lnSpc>
                <a:spcPct val="100000"/>
              </a:lnSpc>
              <a:spcBef>
                <a:spcPts val="1400"/>
              </a:spcBef>
            </a:pPr>
            <a:r>
              <a:rPr lang="en-US" sz="2000" dirty="0"/>
              <a:t>The payload range from about 2,000 kg to 5,000 kg has the largest success rate</a:t>
            </a:r>
          </a:p>
          <a:p>
            <a:pPr>
              <a:lnSpc>
                <a:spcPct val="100000"/>
              </a:lnSpc>
              <a:spcBef>
                <a:spcPts val="1400"/>
              </a:spcBef>
            </a:pPr>
            <a:r>
              <a:rPr lang="en-US" sz="2000" dirty="0">
                <a:solidFill>
                  <a:schemeClr val="accent3">
                    <a:lumMod val="25000"/>
                  </a:schemeClr>
                </a:solidFill>
                <a:latin typeface="Abadi" panose="020B0604020104020204" pitchFamily="34" charset="0"/>
              </a:rPr>
              <a:t>The payload range from </a:t>
            </a:r>
            <a:r>
              <a:rPr lang="en-US" sz="2000" dirty="0"/>
              <a:t>5,000 kg to 10,000 kg has very low success rate</a:t>
            </a:r>
          </a:p>
          <a:p>
            <a:pPr>
              <a:lnSpc>
                <a:spcPct val="100000"/>
              </a:lnSpc>
              <a:spcBef>
                <a:spcPts val="1400"/>
              </a:spcBef>
            </a:pPr>
            <a:r>
              <a:rPr lang="en-US" sz="2000" dirty="0"/>
              <a:t>FT booster version has the largest success rate with low and high payloads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Payloads vs Launch Outcome</a:t>
            </a:r>
          </a:p>
        </p:txBody>
      </p:sp>
      <p:pic>
        <p:nvPicPr>
          <p:cNvPr id="2" name="Picture 1">
            <a:extLst>
              <a:ext uri="{FF2B5EF4-FFF2-40B4-BE49-F238E27FC236}">
                <a16:creationId xmlns:a16="http://schemas.microsoft.com/office/drawing/2014/main" id="{512692C6-6BF9-F278-D14A-99DF521F6E69}"/>
              </a:ext>
            </a:extLst>
          </p:cNvPr>
          <p:cNvPicPr>
            <a:picLocks noChangeAspect="1"/>
          </p:cNvPicPr>
          <p:nvPr/>
        </p:nvPicPr>
        <p:blipFill>
          <a:blip r:embed="rId3"/>
          <a:stretch>
            <a:fillRect/>
          </a:stretch>
        </p:blipFill>
        <p:spPr>
          <a:xfrm>
            <a:off x="7997181" y="1478505"/>
            <a:ext cx="3679159" cy="2763556"/>
          </a:xfrm>
          <a:prstGeom prst="rect">
            <a:avLst/>
          </a:prstGeom>
        </p:spPr>
      </p:pic>
      <p:pic>
        <p:nvPicPr>
          <p:cNvPr id="4" name="Picture 3">
            <a:extLst>
              <a:ext uri="{FF2B5EF4-FFF2-40B4-BE49-F238E27FC236}">
                <a16:creationId xmlns:a16="http://schemas.microsoft.com/office/drawing/2014/main" id="{4A160213-3D78-BD22-F97C-883CC300190B}"/>
              </a:ext>
            </a:extLst>
          </p:cNvPr>
          <p:cNvPicPr>
            <a:picLocks noChangeAspect="1"/>
          </p:cNvPicPr>
          <p:nvPr/>
        </p:nvPicPr>
        <p:blipFill>
          <a:blip r:embed="rId4"/>
          <a:stretch>
            <a:fillRect/>
          </a:stretch>
        </p:blipFill>
        <p:spPr>
          <a:xfrm>
            <a:off x="4272829" y="1478505"/>
            <a:ext cx="3660336" cy="2750765"/>
          </a:xfrm>
          <a:prstGeom prst="rect">
            <a:avLst/>
          </a:prstGeom>
        </p:spPr>
      </p:pic>
      <p:pic>
        <p:nvPicPr>
          <p:cNvPr id="6" name="Picture 5">
            <a:extLst>
              <a:ext uri="{FF2B5EF4-FFF2-40B4-BE49-F238E27FC236}">
                <a16:creationId xmlns:a16="http://schemas.microsoft.com/office/drawing/2014/main" id="{3E2AC9DD-258F-B97F-31D1-AB85D2A62A2D}"/>
              </a:ext>
            </a:extLst>
          </p:cNvPr>
          <p:cNvPicPr>
            <a:picLocks noChangeAspect="1"/>
          </p:cNvPicPr>
          <p:nvPr/>
        </p:nvPicPr>
        <p:blipFill>
          <a:blip r:embed="rId5"/>
          <a:stretch>
            <a:fillRect/>
          </a:stretch>
        </p:blipFill>
        <p:spPr>
          <a:xfrm>
            <a:off x="531939" y="1491296"/>
            <a:ext cx="3676874" cy="275076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713652"/>
            <a:ext cx="2879578" cy="4058494"/>
          </a:xfrm>
          <a:prstGeom prst="rect">
            <a:avLst/>
          </a:prstGeom>
        </p:spPr>
        <p:txBody>
          <a:bodyPr vert="horz" lIns="91440" tIns="45720" rIns="91440" bIns="45720" rtlCol="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a:rPr>
              <a:t>As per bar graph built from the Classification Accuracy values Logistic Regression, SVM and KNN models show equally high classification accuracy, while Decision Tree model is lacking the accuracy for the given sets of testing and training data</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387CFCAF-FC37-AE21-ABE6-4F0045452FBB}"/>
              </a:ext>
            </a:extLst>
          </p:cNvPr>
          <p:cNvPicPr>
            <a:picLocks noChangeAspect="1"/>
          </p:cNvPicPr>
          <p:nvPr/>
        </p:nvPicPr>
        <p:blipFill>
          <a:blip r:embed="rId3"/>
          <a:stretch>
            <a:fillRect/>
          </a:stretch>
        </p:blipFill>
        <p:spPr>
          <a:xfrm>
            <a:off x="3649589" y="1713651"/>
            <a:ext cx="7772400" cy="405849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894294" y="1440197"/>
            <a:ext cx="4563678" cy="4585375"/>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Confusion Matrix for Logistic Regression, SVM and KNN models shows the following prediction breakdown:</a:t>
            </a:r>
          </a:p>
          <a:p>
            <a:pPr>
              <a:lnSpc>
                <a:spcPct val="100000"/>
              </a:lnSpc>
              <a:spcBef>
                <a:spcPts val="1400"/>
              </a:spcBef>
              <a:buFontTx/>
              <a:buChar char="-"/>
            </a:pPr>
            <a:r>
              <a:rPr lang="en-US" sz="2200" dirty="0">
                <a:solidFill>
                  <a:schemeClr val="accent3">
                    <a:lumMod val="25000"/>
                  </a:schemeClr>
                </a:solidFill>
                <a:latin typeface="Abadi" panose="020B0604020104020204" pitchFamily="34" charset="0"/>
              </a:rPr>
              <a:t>12 True Positives </a:t>
            </a:r>
          </a:p>
          <a:p>
            <a:pPr>
              <a:lnSpc>
                <a:spcPct val="100000"/>
              </a:lnSpc>
              <a:spcBef>
                <a:spcPts val="1400"/>
              </a:spcBef>
              <a:buFontTx/>
              <a:buChar char="-"/>
            </a:pPr>
            <a:r>
              <a:rPr lang="en-US" sz="2200" dirty="0">
                <a:solidFill>
                  <a:schemeClr val="accent3">
                    <a:lumMod val="25000"/>
                  </a:schemeClr>
                </a:solidFill>
                <a:latin typeface="Abadi" panose="020B0604020104020204" pitchFamily="34" charset="0"/>
              </a:rPr>
              <a:t>3 True Negatives</a:t>
            </a:r>
          </a:p>
          <a:p>
            <a:pPr>
              <a:lnSpc>
                <a:spcPct val="100000"/>
              </a:lnSpc>
              <a:spcBef>
                <a:spcPts val="1400"/>
              </a:spcBef>
              <a:buFontTx/>
              <a:buChar char="-"/>
            </a:pPr>
            <a:r>
              <a:rPr lang="en-US" sz="2200" dirty="0">
                <a:solidFill>
                  <a:schemeClr val="accent3">
                    <a:lumMod val="25000"/>
                  </a:schemeClr>
                </a:solidFill>
                <a:latin typeface="Abadi" panose="020B0604020104020204" pitchFamily="34" charset="0"/>
              </a:rPr>
              <a:t>3 False Positives </a:t>
            </a:r>
          </a:p>
          <a:p>
            <a:pPr>
              <a:lnSpc>
                <a:spcPct val="100000"/>
              </a:lnSpc>
              <a:spcBef>
                <a:spcPts val="1400"/>
              </a:spcBef>
              <a:buFontTx/>
              <a:buChar char="-"/>
            </a:pPr>
            <a:r>
              <a:rPr lang="en-US" sz="2200" dirty="0">
                <a:solidFill>
                  <a:schemeClr val="accent3">
                    <a:lumMod val="25000"/>
                  </a:schemeClr>
                </a:solidFill>
                <a:latin typeface="Abadi" panose="020B0604020104020204" pitchFamily="34" charset="0"/>
              </a:rPr>
              <a:t>No False Negatives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These results are better in comparison with Decision Tree model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54AF76E2-4FE9-950A-3309-C436CD9ACBB0}"/>
              </a:ext>
            </a:extLst>
          </p:cNvPr>
          <p:cNvPicPr>
            <a:picLocks noChangeAspect="1"/>
          </p:cNvPicPr>
          <p:nvPr/>
        </p:nvPicPr>
        <p:blipFill>
          <a:blip r:embed="rId3"/>
          <a:stretch>
            <a:fillRect/>
          </a:stretch>
        </p:blipFill>
        <p:spPr>
          <a:xfrm>
            <a:off x="770011" y="1440198"/>
            <a:ext cx="5929325" cy="4786194"/>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order to identify the factors that are influencing successful landing of the first stage of Falcon 9 we have come to the following conclusions:</a:t>
            </a:r>
          </a:p>
          <a:p>
            <a:pPr lvl="1">
              <a:lnSpc>
                <a:spcPct val="100000"/>
              </a:lnSpc>
              <a:spcBef>
                <a:spcPts val="1400"/>
              </a:spcBef>
            </a:pPr>
            <a:r>
              <a:rPr lang="en-US" sz="2200" dirty="0">
                <a:solidFill>
                  <a:schemeClr val="accent3">
                    <a:lumMod val="25000"/>
                  </a:schemeClr>
                </a:solidFill>
                <a:latin typeface="Abadi" panose="020B0604020104020204" pitchFamily="34" charset="0"/>
              </a:rPr>
              <a:t>SpaceX does not have a perfect track record of Falcon 9 first stage landing outcomes</a:t>
            </a:r>
          </a:p>
          <a:p>
            <a:pPr lvl="1">
              <a:lnSpc>
                <a:spcPct val="100000"/>
              </a:lnSpc>
              <a:spcBef>
                <a:spcPts val="1400"/>
              </a:spcBef>
            </a:pPr>
            <a:r>
              <a:rPr lang="en-US" sz="2200" dirty="0">
                <a:solidFill>
                  <a:schemeClr val="accent3">
                    <a:lumMod val="25000"/>
                  </a:schemeClr>
                </a:solidFill>
                <a:latin typeface="Abadi" panose="020B0604020104020204" pitchFamily="34" charset="0"/>
              </a:rPr>
              <a:t>SpaceX’s Falcon 9 first stage landing outcomes have been trending towards greater success as more launches are made</a:t>
            </a:r>
          </a:p>
          <a:p>
            <a:pPr lvl="1">
              <a:lnSpc>
                <a:spcPct val="100000"/>
              </a:lnSpc>
              <a:spcBef>
                <a:spcPts val="1400"/>
              </a:spcBef>
            </a:pPr>
            <a:r>
              <a:rPr lang="en-US" sz="2200" dirty="0">
                <a:solidFill>
                  <a:schemeClr val="accent3">
                    <a:lumMod val="25000"/>
                  </a:schemeClr>
                </a:solidFill>
                <a:latin typeface="Abadi" panose="020B0604020104020204" pitchFamily="34" charset="0"/>
              </a:rPr>
              <a:t>The best launch site is </a:t>
            </a:r>
            <a:r>
              <a:rPr lang="en-US" sz="2400" dirty="0"/>
              <a:t>CCAFS SLC-40 </a:t>
            </a:r>
            <a:endParaRPr lang="en-US" sz="2200" dirty="0">
              <a:solidFill>
                <a:schemeClr val="accent3">
                  <a:lumMod val="25000"/>
                </a:schemeClr>
              </a:solidFill>
              <a:latin typeface="Abadi" panose="020B0604020104020204" pitchFamily="34" charset="0"/>
            </a:endParaRPr>
          </a:p>
          <a:p>
            <a:pPr lvl="1">
              <a:lnSpc>
                <a:spcPct val="100000"/>
              </a:lnSpc>
              <a:spcBef>
                <a:spcPts val="1400"/>
              </a:spcBef>
            </a:pPr>
            <a:r>
              <a:rPr lang="en-US" sz="2200" dirty="0">
                <a:solidFill>
                  <a:schemeClr val="accent3">
                    <a:lumMod val="25000"/>
                  </a:schemeClr>
                </a:solidFill>
                <a:latin typeface="Abadi" panose="020B0604020104020204" pitchFamily="34" charset="0"/>
              </a:rPr>
              <a:t>Payloads, Geolocation are one of the main factors in selecting the launch site locations with successful landing output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0" y="1378424"/>
            <a:ext cx="10687961" cy="4832436"/>
          </a:xfrm>
          <a:prstGeom prst="rect">
            <a:avLst/>
          </a:prstGeom>
        </p:spPr>
        <p:txBody>
          <a:bodyPr>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Initial Data:</a:t>
            </a:r>
          </a:p>
          <a:p>
            <a:pPr lvl="1">
              <a:lnSpc>
                <a:spcPct val="100000"/>
              </a:lnSpc>
              <a:spcBef>
                <a:spcPts val="1400"/>
              </a:spcBef>
            </a:pPr>
            <a:r>
              <a:rPr lang="en-US" sz="1800" dirty="0">
                <a:solidFill>
                  <a:schemeClr val="accent3">
                    <a:lumMod val="25000"/>
                  </a:schemeClr>
                </a:solidFill>
                <a:latin typeface="Abadi" panose="020B0604020104020204" pitchFamily="34" charset="0"/>
              </a:rPr>
              <a:t>SpaceX API: </a:t>
            </a:r>
            <a:r>
              <a:rPr lang="en-US" sz="1800" dirty="0">
                <a:solidFill>
                  <a:schemeClr val="accent3">
                    <a:lumMod val="25000"/>
                  </a:schemeClr>
                </a:solidFill>
                <a:latin typeface="Abadi" panose="020B0604020104020204" pitchFamily="34" charset="0"/>
                <a:hlinkClick r:id="rId4"/>
              </a:rPr>
              <a:t>https://cf-courses-data.s3.us.cloud-object-storage.appdomain.cloud/IBM-DS0321EN-SkillsNetwork/datasets/API_call_spacex_api.json</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Wikipedia webpage: </a:t>
            </a:r>
            <a:r>
              <a:rPr lang="en-US" sz="1800" dirty="0">
                <a:solidFill>
                  <a:schemeClr val="accent3">
                    <a:lumMod val="25000"/>
                  </a:schemeClr>
                </a:solidFill>
                <a:latin typeface="Abadi" panose="020B0604020104020204" pitchFamily="34" charset="0"/>
                <a:hlinkClick r:id="rId5"/>
              </a:rPr>
              <a:t>https://en.wikipedia.org/w/index.php?title=List_of_Falcon_9_and_Falcon_Heavy_launches&amp;oldid=1027686922</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Notebooks and Dashboard Python File</a:t>
            </a:r>
          </a:p>
          <a:p>
            <a:pPr lvl="1">
              <a:lnSpc>
                <a:spcPct val="100000"/>
              </a:lnSpc>
              <a:spcBef>
                <a:spcPts val="1400"/>
              </a:spcBef>
            </a:pPr>
            <a:r>
              <a:rPr lang="en-US" sz="1900" dirty="0">
                <a:solidFill>
                  <a:schemeClr val="accent3">
                    <a:lumMod val="25000"/>
                  </a:schemeClr>
                </a:solidFill>
                <a:latin typeface="Abadi" panose="020B0604020104020204" pitchFamily="34" charset="0"/>
              </a:rPr>
              <a:t>GitHub URL (Data Collection): </a:t>
            </a:r>
            <a:r>
              <a:rPr lang="en-US" sz="1900" dirty="0">
                <a:hlinkClick r:id="rId6"/>
              </a:rPr>
              <a:t>GitHub URL of the completed SpaceX API calls notebook </a:t>
            </a:r>
            <a:endParaRPr lang="en-US" sz="1900" dirty="0">
              <a:solidFill>
                <a:schemeClr val="accent3">
                  <a:lumMod val="25000"/>
                </a:schemeClr>
              </a:solidFill>
              <a:latin typeface="Abadi" panose="020B0604020104020204" pitchFamily="34" charset="0"/>
            </a:endParaRPr>
          </a:p>
          <a:p>
            <a:pPr lvl="1">
              <a:lnSpc>
                <a:spcPct val="100000"/>
              </a:lnSpc>
              <a:spcBef>
                <a:spcPts val="1400"/>
              </a:spcBef>
            </a:pPr>
            <a:r>
              <a:rPr lang="en-US" sz="1900" dirty="0">
                <a:solidFill>
                  <a:schemeClr val="accent3">
                    <a:lumMod val="25000"/>
                  </a:schemeClr>
                </a:solidFill>
                <a:latin typeface="Abadi" panose="020B0604020104020204" pitchFamily="34" charset="0"/>
              </a:rPr>
              <a:t>GitHub URL (Web Scraping): </a:t>
            </a:r>
            <a:r>
              <a:rPr lang="en-US" sz="1900" dirty="0">
                <a:hlinkClick r:id="rId7"/>
              </a:rPr>
              <a:t>GitHub URL of the completed SpaceX Webscrapping notebook </a:t>
            </a:r>
            <a:endParaRPr lang="en-US" sz="1900" dirty="0">
              <a:solidFill>
                <a:schemeClr val="accent3">
                  <a:lumMod val="25000"/>
                </a:schemeClr>
              </a:solidFill>
              <a:latin typeface="Abadi" panose="020B0604020104020204" pitchFamily="34" charset="0"/>
            </a:endParaRPr>
          </a:p>
          <a:p>
            <a:pPr lvl="1">
              <a:lnSpc>
                <a:spcPct val="100000"/>
              </a:lnSpc>
              <a:spcBef>
                <a:spcPts val="1400"/>
              </a:spcBef>
            </a:pPr>
            <a:r>
              <a:rPr lang="en-US" sz="1900" dirty="0">
                <a:solidFill>
                  <a:schemeClr val="accent3">
                    <a:lumMod val="25000"/>
                  </a:schemeClr>
                </a:solidFill>
                <a:latin typeface="Abadi" panose="020B0604020104020204" pitchFamily="34" charset="0"/>
              </a:rPr>
              <a:t>GitHub URL (Data Wrangling): </a:t>
            </a:r>
            <a:r>
              <a:rPr lang="en-US" sz="1900" dirty="0">
                <a:hlinkClick r:id="rId8"/>
              </a:rPr>
              <a:t>GitHub URL of the completed Data Wrangling notebook </a:t>
            </a:r>
            <a:endParaRPr lang="en-US" sz="1900" dirty="0">
              <a:solidFill>
                <a:schemeClr val="accent3">
                  <a:lumMod val="25000"/>
                </a:schemeClr>
              </a:solidFill>
              <a:latin typeface="Abadi" panose="020B0604020104020204" pitchFamily="34" charset="0"/>
            </a:endParaRPr>
          </a:p>
          <a:p>
            <a:pPr lvl="1">
              <a:lnSpc>
                <a:spcPct val="100000"/>
              </a:lnSpc>
              <a:spcBef>
                <a:spcPts val="1400"/>
              </a:spcBef>
            </a:pPr>
            <a:r>
              <a:rPr lang="en-US" sz="1900" dirty="0">
                <a:solidFill>
                  <a:schemeClr val="accent3">
                    <a:lumMod val="25000"/>
                  </a:schemeClr>
                </a:solidFill>
                <a:latin typeface="Abadi" panose="020B0604020104020204" pitchFamily="34" charset="0"/>
              </a:rPr>
              <a:t>GitHub URL (EDA with SQL): </a:t>
            </a:r>
            <a:r>
              <a:rPr lang="en-US" sz="1900" dirty="0">
                <a:hlinkClick r:id="rId9"/>
              </a:rPr>
              <a:t>GitHub URL of the completed EDA Data Visualization notebook </a:t>
            </a:r>
            <a:endParaRPr lang="en-US" sz="1900" dirty="0">
              <a:solidFill>
                <a:schemeClr val="accent3">
                  <a:lumMod val="25000"/>
                </a:schemeClr>
              </a:solidFill>
              <a:latin typeface="Abadi" panose="020B0604020104020204" pitchFamily="34" charset="0"/>
            </a:endParaRPr>
          </a:p>
          <a:p>
            <a:pPr lvl="1">
              <a:lnSpc>
                <a:spcPct val="100000"/>
              </a:lnSpc>
              <a:spcBef>
                <a:spcPts val="1400"/>
              </a:spcBef>
            </a:pPr>
            <a:r>
              <a:rPr lang="en-US" sz="1900" dirty="0">
                <a:solidFill>
                  <a:schemeClr val="accent3">
                    <a:lumMod val="25000"/>
                  </a:schemeClr>
                </a:solidFill>
                <a:latin typeface="Abadi" panose="020B0604020104020204" pitchFamily="34" charset="0"/>
              </a:rPr>
              <a:t>GitHub URL (EDA with Data Visualization): </a:t>
            </a:r>
            <a:r>
              <a:rPr lang="en-US" sz="1900" dirty="0">
                <a:hlinkClick r:id="rId10"/>
              </a:rPr>
              <a:t>GitHub URL of the completed EDA with SQL notebook </a:t>
            </a:r>
            <a:endParaRPr lang="en-US" sz="1900" dirty="0">
              <a:solidFill>
                <a:schemeClr val="accent3">
                  <a:lumMod val="25000"/>
                </a:schemeClr>
              </a:solidFill>
              <a:latin typeface="Abadi" panose="020B0604020104020204" pitchFamily="34" charset="0"/>
            </a:endParaRPr>
          </a:p>
          <a:p>
            <a:pPr lvl="1">
              <a:lnSpc>
                <a:spcPct val="100000"/>
              </a:lnSpc>
              <a:spcBef>
                <a:spcPts val="1400"/>
              </a:spcBef>
            </a:pPr>
            <a:r>
              <a:rPr lang="en-US" sz="1900" dirty="0">
                <a:solidFill>
                  <a:schemeClr val="accent3">
                    <a:lumMod val="25000"/>
                  </a:schemeClr>
                </a:solidFill>
                <a:latin typeface="Abadi" panose="020B0604020104020204" pitchFamily="34" charset="0"/>
              </a:rPr>
              <a:t>GitHub URL (Folium Maps): </a:t>
            </a:r>
            <a:r>
              <a:rPr lang="en-US" sz="1900" dirty="0">
                <a:hlinkClick r:id="rId11"/>
              </a:rPr>
              <a:t>GitHub URL of the completed Interactive Map with Folium Notebook </a:t>
            </a:r>
            <a:endParaRPr lang="en-US" sz="1900" dirty="0">
              <a:solidFill>
                <a:schemeClr val="accent3">
                  <a:lumMod val="25000"/>
                </a:schemeClr>
              </a:solidFill>
              <a:latin typeface="Abadi" panose="020B0604020104020204" pitchFamily="34" charset="0"/>
            </a:endParaRPr>
          </a:p>
          <a:p>
            <a:pPr lvl="1">
              <a:lnSpc>
                <a:spcPct val="100000"/>
              </a:lnSpc>
              <a:spcBef>
                <a:spcPts val="1400"/>
              </a:spcBef>
            </a:pPr>
            <a:r>
              <a:rPr lang="en-US" sz="1900" dirty="0">
                <a:solidFill>
                  <a:schemeClr val="accent3">
                    <a:lumMod val="25000"/>
                  </a:schemeClr>
                </a:solidFill>
                <a:latin typeface="Abadi" panose="020B0604020104020204" pitchFamily="34" charset="0"/>
              </a:rPr>
              <a:t>GitHub URL (</a:t>
            </a:r>
            <a:r>
              <a:rPr lang="en-US" sz="1900" dirty="0" err="1">
                <a:solidFill>
                  <a:schemeClr val="accent3">
                    <a:lumMod val="25000"/>
                  </a:schemeClr>
                </a:solidFill>
                <a:latin typeface="Abadi" panose="020B0604020104020204" pitchFamily="34" charset="0"/>
              </a:rPr>
              <a:t>Dashboad</a:t>
            </a:r>
            <a:r>
              <a:rPr lang="en-US" sz="1900" dirty="0">
                <a:solidFill>
                  <a:schemeClr val="accent3">
                    <a:lumMod val="25000"/>
                  </a:schemeClr>
                </a:solidFill>
                <a:latin typeface="Abadi" panose="020B0604020104020204" pitchFamily="34" charset="0"/>
              </a:rPr>
              <a:t> File): </a:t>
            </a:r>
            <a:r>
              <a:rPr lang="en-US" sz="1900" dirty="0">
                <a:hlinkClick r:id="rId12"/>
              </a:rPr>
              <a:t>GitHub URL of the completed Dashboard with Plotly Dash Notebook </a:t>
            </a:r>
            <a:endParaRPr lang="en-US" sz="1900" dirty="0">
              <a:solidFill>
                <a:schemeClr val="accent3">
                  <a:lumMod val="25000"/>
                </a:schemeClr>
              </a:solidFill>
              <a:latin typeface="Abadi" panose="020B0604020104020204" pitchFamily="34" charset="0"/>
            </a:endParaRPr>
          </a:p>
          <a:p>
            <a:pPr lvl="1">
              <a:lnSpc>
                <a:spcPct val="100000"/>
              </a:lnSpc>
              <a:spcBef>
                <a:spcPts val="1400"/>
              </a:spcBef>
            </a:pPr>
            <a:r>
              <a:rPr lang="en-US" sz="1900" dirty="0">
                <a:solidFill>
                  <a:schemeClr val="accent3">
                    <a:lumMod val="25000"/>
                  </a:schemeClr>
                </a:solidFill>
                <a:latin typeface="Abadi" panose="020B0604020104020204" pitchFamily="34" charset="0"/>
              </a:rPr>
              <a:t>GitHub URL (Machine Learning): </a:t>
            </a:r>
            <a:r>
              <a:rPr lang="en-US" sz="1900" dirty="0">
                <a:hlinkClick r:id="rId12"/>
              </a:rPr>
              <a:t>GitHub URL of the completed Predictive Analysis </a:t>
            </a:r>
            <a:r>
              <a:rPr lang="en-US" sz="1900" dirty="0">
                <a:hlinkClick r:id="rId13"/>
              </a:rPr>
              <a:t>Notebook</a:t>
            </a:r>
            <a:r>
              <a:rPr lang="en-US" sz="1900" dirty="0">
                <a:hlinkClick r:id="rId12"/>
              </a:rPr>
              <a:t> </a:t>
            </a:r>
            <a:endParaRPr lang="en-LT" sz="1900" dirty="0"/>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0" y="1378424"/>
            <a:ext cx="10687961" cy="483243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Sets:</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4"/>
              </a:rPr>
              <a:t>https://github.com/DanielFukson/DF-spacex-ds-capstone-project/blob/main/1.1_dataset_part_1.csv</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5"/>
              </a:rPr>
              <a:t>https://github.com/DanielFukson/DF-spacex-ds-capstone-project/blob/main/2.1_dataset_web_scraped.csv</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6"/>
              </a:rPr>
              <a:t>https://github.com/DanielFukson/DF-spacex-ds-capstone-project/blob/main/3.1_dataset_part_2.csv</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7"/>
              </a:rPr>
              <a:t>https://github.com/DanielFukson/DF-spacex-ds-capstone-project/blob/main/5.1_dataset_part__3.csv</a:t>
            </a:r>
            <a:endParaRPr lang="en-US" sz="18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07294903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04962"/>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800"/>
              </a:spcBef>
              <a:buNone/>
            </a:pPr>
            <a:r>
              <a:rPr lang="en-US" sz="8000" dirty="0">
                <a:solidFill>
                  <a:srgbClr val="0B49CB"/>
                </a:solidFill>
                <a:latin typeface="Abadi"/>
              </a:rPr>
              <a:t>Executive Summary</a:t>
            </a:r>
          </a:p>
          <a:p>
            <a:pPr>
              <a:lnSpc>
                <a:spcPct val="120000"/>
              </a:lnSpc>
              <a:spcBef>
                <a:spcPts val="800"/>
              </a:spcBef>
            </a:pPr>
            <a:r>
              <a:rPr lang="en-US" sz="8000" dirty="0">
                <a:solidFill>
                  <a:schemeClr val="accent3">
                    <a:lumMod val="25000"/>
                  </a:schemeClr>
                </a:solidFill>
                <a:latin typeface="Abadi"/>
              </a:rPr>
              <a:t>Data collection methodology:</a:t>
            </a:r>
          </a:p>
          <a:p>
            <a:pPr lvl="1">
              <a:lnSpc>
                <a:spcPct val="120000"/>
              </a:lnSpc>
              <a:spcBef>
                <a:spcPts val="800"/>
              </a:spcBef>
            </a:pPr>
            <a:r>
              <a:rPr lang="en-US" sz="7200" dirty="0">
                <a:solidFill>
                  <a:schemeClr val="bg2">
                    <a:lumMod val="50000"/>
                  </a:schemeClr>
                </a:solidFill>
                <a:latin typeface="Abadi"/>
              </a:rPr>
              <a:t>Initial data for analysis were collected through the publicly available resources:</a:t>
            </a:r>
          </a:p>
          <a:p>
            <a:pPr lvl="2">
              <a:lnSpc>
                <a:spcPct val="120000"/>
              </a:lnSpc>
              <a:spcBef>
                <a:spcPts val="800"/>
              </a:spcBef>
            </a:pPr>
            <a:r>
              <a:rPr lang="en-US" sz="6400" dirty="0">
                <a:solidFill>
                  <a:schemeClr val="bg2">
                    <a:lumMod val="50000"/>
                  </a:schemeClr>
                </a:solidFill>
                <a:latin typeface="Abadi"/>
              </a:rPr>
              <a:t>SpaceX REST API</a:t>
            </a:r>
          </a:p>
          <a:p>
            <a:pPr lvl="2">
              <a:lnSpc>
                <a:spcPct val="120000"/>
              </a:lnSpc>
              <a:spcBef>
                <a:spcPts val="800"/>
              </a:spcBef>
            </a:pPr>
            <a:r>
              <a:rPr lang="en-US" sz="6400" dirty="0">
                <a:solidFill>
                  <a:schemeClr val="bg2">
                    <a:lumMod val="50000"/>
                  </a:schemeClr>
                </a:solidFill>
                <a:latin typeface="Abadi"/>
              </a:rPr>
              <a:t>Information from Wikipedia presented as the List of Falcon 9 and Falcon Heavy Launches in HTML format</a:t>
            </a:r>
          </a:p>
          <a:p>
            <a:pPr>
              <a:lnSpc>
                <a:spcPct val="120000"/>
              </a:lnSpc>
              <a:spcBef>
                <a:spcPts val="800"/>
              </a:spcBef>
            </a:pPr>
            <a:r>
              <a:rPr lang="en-US" sz="8000" dirty="0">
                <a:solidFill>
                  <a:schemeClr val="accent3">
                    <a:lumMod val="25000"/>
                  </a:schemeClr>
                </a:solidFill>
                <a:latin typeface="Abadi"/>
              </a:rPr>
              <a:t>Perform data wrangling</a:t>
            </a:r>
          </a:p>
          <a:p>
            <a:pPr lvl="1">
              <a:lnSpc>
                <a:spcPct val="120000"/>
              </a:lnSpc>
              <a:spcBef>
                <a:spcPts val="800"/>
              </a:spcBef>
            </a:pPr>
            <a:r>
              <a:rPr lang="en-US" sz="7200" dirty="0">
                <a:solidFill>
                  <a:schemeClr val="bg2">
                    <a:lumMod val="50000"/>
                  </a:schemeClr>
                </a:solidFill>
                <a:latin typeface="Abadi"/>
              </a:rPr>
              <a:t>In preparation to data analysis the Data was properly structured, cleaned, enriched with meaningful content, validated and stored in csv files.</a:t>
            </a:r>
          </a:p>
          <a:p>
            <a:pPr>
              <a:lnSpc>
                <a:spcPct val="120000"/>
              </a:lnSpc>
              <a:spcBef>
                <a:spcPts val="8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8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800"/>
              </a:spcBef>
            </a:pPr>
            <a:r>
              <a:rPr lang="en-US" sz="8000" dirty="0">
                <a:solidFill>
                  <a:schemeClr val="accent3">
                    <a:lumMod val="25000"/>
                  </a:schemeClr>
                </a:solidFill>
                <a:latin typeface="Abadi"/>
              </a:rPr>
              <a:t>Perform predictive analysis using classification models</a:t>
            </a:r>
          </a:p>
          <a:p>
            <a:pPr lvl="1">
              <a:lnSpc>
                <a:spcPct val="120000"/>
              </a:lnSpc>
              <a:spcBef>
                <a:spcPts val="800"/>
              </a:spcBef>
            </a:pPr>
            <a:r>
              <a:rPr lang="en-US" sz="7200" dirty="0">
                <a:solidFill>
                  <a:schemeClr val="bg2">
                    <a:lumMod val="50000"/>
                  </a:schemeClr>
                </a:solidFill>
                <a:latin typeface="Abadi"/>
              </a:rPr>
              <a:t>Logistic Regression, Support Vector Machine, K-Nearest Neighbors and Decision Trees models have been built and evaluated for the best predicted classifier</a:t>
            </a:r>
            <a:endParaRPr lang="en-US" sz="80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84671"/>
            <a:ext cx="10389603" cy="5080252"/>
          </a:xfrm>
          <a:prstGeom prst="rect">
            <a:avLst/>
          </a:prstGeom>
        </p:spPr>
        <p:txBody>
          <a:bodyPr/>
          <a:lstStyle/>
          <a:p>
            <a:pPr marL="0" indent="0">
              <a:lnSpc>
                <a:spcPct val="100000"/>
              </a:lnSpc>
              <a:spcBef>
                <a:spcPts val="1400"/>
              </a:spcBef>
              <a:buNone/>
            </a:pPr>
            <a:r>
              <a:rPr lang="en-US" sz="2400" dirty="0">
                <a:solidFill>
                  <a:schemeClr val="accent3">
                    <a:lumMod val="25000"/>
                  </a:schemeClr>
                </a:solidFill>
                <a:latin typeface="Abadi" panose="020B0604020104020204" pitchFamily="34" charset="0"/>
              </a:rPr>
              <a:t>The data sets were collected from the following sources:</a:t>
            </a:r>
          </a:p>
          <a:p>
            <a:pPr lvl="1">
              <a:lnSpc>
                <a:spcPct val="100000"/>
              </a:lnSpc>
              <a:spcBef>
                <a:spcPts val="1400"/>
              </a:spcBef>
            </a:pPr>
            <a:r>
              <a:rPr lang="en-US" sz="2000" dirty="0">
                <a:solidFill>
                  <a:schemeClr val="accent3">
                    <a:lumMod val="25000"/>
                  </a:schemeClr>
                </a:solidFill>
                <a:latin typeface="Abadi" panose="020B0604020104020204" pitchFamily="34" charset="0"/>
              </a:rPr>
              <a:t>Publicly accessible SpaceX API with historical launch data in JSON format</a:t>
            </a:r>
          </a:p>
          <a:p>
            <a:pPr lvl="2">
              <a:lnSpc>
                <a:spcPct val="100000"/>
              </a:lnSpc>
              <a:spcBef>
                <a:spcPts val="1400"/>
              </a:spcBef>
            </a:pPr>
            <a:r>
              <a:rPr lang="en-US" sz="1600" dirty="0">
                <a:solidFill>
                  <a:schemeClr val="accent3">
                    <a:lumMod val="25000"/>
                  </a:schemeClr>
                </a:solidFill>
                <a:latin typeface="Abadi" panose="020B0604020104020204" pitchFamily="34" charset="0"/>
              </a:rPr>
              <a:t>GET request to the SpaceX API to retrieve all available data in JSON format</a:t>
            </a:r>
          </a:p>
          <a:p>
            <a:pPr lvl="2">
              <a:lnSpc>
                <a:spcPct val="100000"/>
              </a:lnSpc>
              <a:spcBef>
                <a:spcPts val="1400"/>
              </a:spcBef>
            </a:pPr>
            <a:r>
              <a:rPr lang="en-US" sz="1600" dirty="0">
                <a:solidFill>
                  <a:schemeClr val="accent3">
                    <a:lumMod val="25000"/>
                  </a:schemeClr>
                </a:solidFill>
                <a:latin typeface="Abadi" panose="020B0604020104020204" pitchFamily="34" charset="0"/>
              </a:rPr>
              <a:t>Cleansing of the data, selecting and appending relevant features for future analysis</a:t>
            </a:r>
          </a:p>
          <a:p>
            <a:pPr lvl="2">
              <a:lnSpc>
                <a:spcPct val="100000"/>
              </a:lnSpc>
              <a:spcBef>
                <a:spcPts val="1400"/>
              </a:spcBef>
            </a:pPr>
            <a:r>
              <a:rPr lang="en-US" sz="1600" dirty="0">
                <a:solidFill>
                  <a:schemeClr val="accent3">
                    <a:lumMod val="25000"/>
                  </a:schemeClr>
                </a:solidFill>
                <a:latin typeface="Abadi" panose="020B0604020104020204" pitchFamily="34" charset="0"/>
              </a:rPr>
              <a:t>Converting to </a:t>
            </a:r>
            <a:r>
              <a:rPr lang="en-US" sz="1600" dirty="0" err="1">
                <a:solidFill>
                  <a:schemeClr val="accent3">
                    <a:lumMod val="25000"/>
                  </a:schemeClr>
                </a:solidFill>
                <a:latin typeface="Abadi" panose="020B0604020104020204" pitchFamily="34" charset="0"/>
              </a:rPr>
              <a:t>DataFrrame</a:t>
            </a:r>
            <a:r>
              <a:rPr lang="en-US" sz="1600" dirty="0">
                <a:solidFill>
                  <a:schemeClr val="accent3">
                    <a:lumMod val="25000"/>
                  </a:schemeClr>
                </a:solidFill>
                <a:latin typeface="Abadi" panose="020B0604020104020204" pitchFamily="34" charset="0"/>
              </a:rPr>
              <a:t> and filtering on Falcon 9 launches only, filling in missing values</a:t>
            </a:r>
          </a:p>
          <a:p>
            <a:pPr lvl="2">
              <a:lnSpc>
                <a:spcPct val="100000"/>
              </a:lnSpc>
              <a:spcBef>
                <a:spcPts val="1400"/>
              </a:spcBef>
            </a:pPr>
            <a:r>
              <a:rPr lang="en-US" sz="1600" dirty="0">
                <a:solidFill>
                  <a:schemeClr val="accent3">
                    <a:lumMod val="25000"/>
                  </a:schemeClr>
                </a:solidFill>
                <a:latin typeface="Abadi" panose="020B0604020104020204" pitchFamily="34" charset="0"/>
              </a:rPr>
              <a:t>Exporting to csv file</a:t>
            </a:r>
          </a:p>
          <a:p>
            <a:pPr lvl="1">
              <a:lnSpc>
                <a:spcPct val="100000"/>
              </a:lnSpc>
              <a:spcBef>
                <a:spcPts val="1400"/>
              </a:spcBef>
            </a:pPr>
            <a:r>
              <a:rPr lang="en-US" sz="2000" dirty="0">
                <a:solidFill>
                  <a:schemeClr val="accent3">
                    <a:lumMod val="25000"/>
                  </a:schemeClr>
                </a:solidFill>
                <a:latin typeface="Abadi" panose="020B0604020104020204" pitchFamily="34" charset="0"/>
              </a:rPr>
              <a:t>Wikipedia web page with SpaceX launch data in HTML tables from static URL</a:t>
            </a:r>
          </a:p>
          <a:p>
            <a:pPr lvl="2">
              <a:lnSpc>
                <a:spcPct val="100000"/>
              </a:lnSpc>
              <a:spcBef>
                <a:spcPts val="1400"/>
              </a:spcBef>
            </a:pPr>
            <a:r>
              <a:rPr lang="en-US" sz="1600" dirty="0">
                <a:solidFill>
                  <a:schemeClr val="accent3">
                    <a:lumMod val="25000"/>
                  </a:schemeClr>
                </a:solidFill>
                <a:latin typeface="Abadi" panose="020B0604020104020204" pitchFamily="34" charset="0"/>
              </a:rPr>
              <a:t>Web scraping Falcon 9 Launch Wiki page from specified URL </a:t>
            </a:r>
          </a:p>
          <a:p>
            <a:pPr lvl="2">
              <a:lnSpc>
                <a:spcPct val="100000"/>
              </a:lnSpc>
              <a:spcBef>
                <a:spcPts val="1400"/>
              </a:spcBef>
            </a:pPr>
            <a:r>
              <a:rPr lang="en-US" sz="1600" dirty="0">
                <a:solidFill>
                  <a:schemeClr val="accent3">
                    <a:lumMod val="25000"/>
                  </a:schemeClr>
                </a:solidFill>
                <a:latin typeface="Abadi" panose="020B0604020104020204" pitchFamily="34" charset="0"/>
              </a:rPr>
              <a:t>Use HTLML parser to create a </a:t>
            </a:r>
            <a:r>
              <a:rPr lang="en-US" sz="1600" dirty="0" err="1">
                <a:solidFill>
                  <a:schemeClr val="accent3">
                    <a:lumMod val="25000"/>
                  </a:schemeClr>
                </a:solidFill>
                <a:latin typeface="Abadi" panose="020B0604020104020204" pitchFamily="34" charset="0"/>
              </a:rPr>
              <a:t>BeautifulSoup</a:t>
            </a:r>
            <a:r>
              <a:rPr lang="en-US" sz="1600" dirty="0">
                <a:solidFill>
                  <a:schemeClr val="accent3">
                    <a:lumMod val="25000"/>
                  </a:schemeClr>
                </a:solidFill>
                <a:latin typeface="Abadi" panose="020B0604020104020204" pitchFamily="34" charset="0"/>
              </a:rPr>
              <a:t> object</a:t>
            </a:r>
          </a:p>
          <a:p>
            <a:pPr lvl="2">
              <a:lnSpc>
                <a:spcPct val="100000"/>
              </a:lnSpc>
              <a:spcBef>
                <a:spcPts val="1400"/>
              </a:spcBef>
            </a:pPr>
            <a:r>
              <a:rPr lang="en-US" sz="1600" dirty="0">
                <a:solidFill>
                  <a:schemeClr val="accent3">
                    <a:lumMod val="25000"/>
                  </a:schemeClr>
                </a:solidFill>
                <a:latin typeface="Abadi" panose="020B0604020104020204" pitchFamily="34" charset="0"/>
              </a:rPr>
              <a:t>Parsing the launch HTML tables into dictionary and convert it into the </a:t>
            </a:r>
            <a:r>
              <a:rPr lang="en-US" sz="1600" dirty="0" err="1">
                <a:solidFill>
                  <a:schemeClr val="accent3">
                    <a:lumMod val="25000"/>
                  </a:schemeClr>
                </a:solidFill>
                <a:latin typeface="Abadi" panose="020B0604020104020204" pitchFamily="34" charset="0"/>
              </a:rPr>
              <a:t>DataFrame</a:t>
            </a:r>
            <a:endParaRPr lang="en-US" sz="1600" dirty="0">
              <a:solidFill>
                <a:schemeClr val="accent3">
                  <a:lumMod val="25000"/>
                </a:schemeClr>
              </a:solidFill>
              <a:latin typeface="Abadi" panose="020B0604020104020204" pitchFamily="34" charset="0"/>
            </a:endParaRPr>
          </a:p>
          <a:p>
            <a:pPr lvl="2">
              <a:lnSpc>
                <a:spcPct val="100000"/>
              </a:lnSpc>
              <a:spcBef>
                <a:spcPts val="1400"/>
              </a:spcBef>
            </a:pPr>
            <a:r>
              <a:rPr lang="en-US" sz="1600" dirty="0">
                <a:solidFill>
                  <a:schemeClr val="accent3">
                    <a:lumMod val="25000"/>
                  </a:schemeClr>
                </a:solidFill>
                <a:latin typeface="Abadi" panose="020B0604020104020204" pitchFamily="34" charset="0"/>
              </a:rPr>
              <a:t>Exporting to csv file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9" name="TextBox 8">
            <a:extLst>
              <a:ext uri="{FF2B5EF4-FFF2-40B4-BE49-F238E27FC236}">
                <a16:creationId xmlns:a16="http://schemas.microsoft.com/office/drawing/2014/main" id="{39C9B280-5E97-68FA-4A02-E310205E6B84}"/>
              </a:ext>
            </a:extLst>
          </p:cNvPr>
          <p:cNvSpPr txBox="1"/>
          <p:nvPr/>
        </p:nvSpPr>
        <p:spPr>
          <a:xfrm>
            <a:off x="820738" y="1430893"/>
            <a:ext cx="10550525" cy="369332"/>
          </a:xfrm>
          <a:prstGeom prst="rect">
            <a:avLst/>
          </a:prstGeom>
          <a:noFill/>
        </p:spPr>
        <p:txBody>
          <a:bodyPr wrap="square">
            <a:spAutoFit/>
          </a:bodyPr>
          <a:lstStyle/>
          <a:p>
            <a:pPr marL="0" indent="0">
              <a:buNone/>
            </a:pPr>
            <a:r>
              <a:rPr lang="en-US" dirty="0">
                <a:solidFill>
                  <a:srgbClr val="1C7DDB"/>
                </a:solidFill>
                <a:latin typeface="Abadi"/>
              </a:rPr>
              <a:t>F</a:t>
            </a:r>
            <a:r>
              <a:rPr lang="en-US" sz="1800" dirty="0">
                <a:solidFill>
                  <a:srgbClr val="1C7DDB"/>
                </a:solidFill>
                <a:latin typeface="Abadi"/>
              </a:rPr>
              <a:t>lowchart of SpaceX API </a:t>
            </a:r>
            <a:r>
              <a:rPr lang="en-US" dirty="0">
                <a:solidFill>
                  <a:srgbClr val="1C7DDB"/>
                </a:solidFill>
                <a:latin typeface="Abadi"/>
              </a:rPr>
              <a:t>C</a:t>
            </a:r>
            <a:r>
              <a:rPr lang="en-US" sz="1800" dirty="0">
                <a:solidFill>
                  <a:srgbClr val="1C7DDB"/>
                </a:solidFill>
                <a:latin typeface="Abadi"/>
              </a:rPr>
              <a:t>alls</a:t>
            </a:r>
            <a:endParaRPr lang="en-US" dirty="0">
              <a:cs typeface="Calibri"/>
            </a:endParaRPr>
          </a:p>
        </p:txBody>
      </p:sp>
      <p:sp>
        <p:nvSpPr>
          <p:cNvPr id="12" name="TextBox 11">
            <a:extLst>
              <a:ext uri="{FF2B5EF4-FFF2-40B4-BE49-F238E27FC236}">
                <a16:creationId xmlns:a16="http://schemas.microsoft.com/office/drawing/2014/main" id="{CF014BF4-0224-4448-8028-5DCAECCC3601}"/>
              </a:ext>
            </a:extLst>
          </p:cNvPr>
          <p:cNvSpPr txBox="1"/>
          <p:nvPr/>
        </p:nvSpPr>
        <p:spPr>
          <a:xfrm>
            <a:off x="820738" y="1925869"/>
            <a:ext cx="2342784" cy="646331"/>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LT" dirty="0"/>
              <a:t>R</a:t>
            </a:r>
            <a:r>
              <a:rPr lang="en-US" dirty="0"/>
              <a:t>e</a:t>
            </a:r>
            <a:r>
              <a:rPr lang="en-LT" dirty="0"/>
              <a:t>quest data through GET call to API</a:t>
            </a:r>
          </a:p>
        </p:txBody>
      </p:sp>
      <p:sp>
        <p:nvSpPr>
          <p:cNvPr id="13" name="TextBox 12">
            <a:extLst>
              <a:ext uri="{FF2B5EF4-FFF2-40B4-BE49-F238E27FC236}">
                <a16:creationId xmlns:a16="http://schemas.microsoft.com/office/drawing/2014/main" id="{E98F2D39-C823-6A9F-36B0-D680849704C8}"/>
              </a:ext>
            </a:extLst>
          </p:cNvPr>
          <p:cNvSpPr txBox="1"/>
          <p:nvPr/>
        </p:nvSpPr>
        <p:spPr>
          <a:xfrm>
            <a:off x="3567477" y="1925869"/>
            <a:ext cx="2342784" cy="646331"/>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LT" dirty="0"/>
              <a:t>Decode respose content as JSON</a:t>
            </a:r>
          </a:p>
        </p:txBody>
      </p:sp>
      <p:sp>
        <p:nvSpPr>
          <p:cNvPr id="14" name="TextBox 13">
            <a:extLst>
              <a:ext uri="{FF2B5EF4-FFF2-40B4-BE49-F238E27FC236}">
                <a16:creationId xmlns:a16="http://schemas.microsoft.com/office/drawing/2014/main" id="{B29FBBC7-CEAB-F8CC-1C25-BDD7D7A6CB74}"/>
              </a:ext>
            </a:extLst>
          </p:cNvPr>
          <p:cNvSpPr txBox="1"/>
          <p:nvPr/>
        </p:nvSpPr>
        <p:spPr>
          <a:xfrm>
            <a:off x="6385666" y="1648870"/>
            <a:ext cx="2342784"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ctr"/>
            <a:r>
              <a:rPr lang="en-LT" dirty="0"/>
              <a:t>Cleansing and appending of the data through defined functions</a:t>
            </a:r>
          </a:p>
        </p:txBody>
      </p:sp>
      <p:sp>
        <p:nvSpPr>
          <p:cNvPr id="15" name="TextBox 14">
            <a:extLst>
              <a:ext uri="{FF2B5EF4-FFF2-40B4-BE49-F238E27FC236}">
                <a16:creationId xmlns:a16="http://schemas.microsoft.com/office/drawing/2014/main" id="{1F389BD9-BDCC-27E2-185A-D0F2241A779A}"/>
              </a:ext>
            </a:extLst>
          </p:cNvPr>
          <p:cNvSpPr txBox="1"/>
          <p:nvPr/>
        </p:nvSpPr>
        <p:spPr>
          <a:xfrm>
            <a:off x="9132405" y="1648870"/>
            <a:ext cx="2342784"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LT" dirty="0"/>
              <a:t>Filling in the Dictionary with the data and convert it to DataFrame</a:t>
            </a:r>
          </a:p>
        </p:txBody>
      </p:sp>
      <p:sp>
        <p:nvSpPr>
          <p:cNvPr id="17" name="TextBox 16">
            <a:extLst>
              <a:ext uri="{FF2B5EF4-FFF2-40B4-BE49-F238E27FC236}">
                <a16:creationId xmlns:a16="http://schemas.microsoft.com/office/drawing/2014/main" id="{B461C7A3-3B63-E0BE-33B8-2726A9CFABD6}"/>
              </a:ext>
            </a:extLst>
          </p:cNvPr>
          <p:cNvSpPr txBox="1"/>
          <p:nvPr/>
        </p:nvSpPr>
        <p:spPr>
          <a:xfrm>
            <a:off x="515816" y="6104045"/>
            <a:ext cx="10632830" cy="646331"/>
          </a:xfrm>
          <a:prstGeom prst="rect">
            <a:avLst/>
          </a:prstGeom>
          <a:noFill/>
        </p:spPr>
        <p:txBody>
          <a:bodyPr wrap="square">
            <a:spAutoFit/>
          </a:bodyPr>
          <a:lstStyle/>
          <a:p>
            <a:r>
              <a:rPr lang="en-US" dirty="0">
                <a:hlinkClick r:id="rId4"/>
              </a:rPr>
              <a:t>GitHub URL of the completed SpaceX API calls notebook </a:t>
            </a:r>
            <a:endParaRPr lang="en-LT" dirty="0"/>
          </a:p>
          <a:p>
            <a:endParaRPr lang="en-LT" dirty="0"/>
          </a:p>
        </p:txBody>
      </p:sp>
      <p:sp>
        <p:nvSpPr>
          <p:cNvPr id="2" name="TextBox 1">
            <a:extLst>
              <a:ext uri="{FF2B5EF4-FFF2-40B4-BE49-F238E27FC236}">
                <a16:creationId xmlns:a16="http://schemas.microsoft.com/office/drawing/2014/main" id="{0F6ED59B-D2AE-EFEF-4118-1030F2429CFF}"/>
              </a:ext>
            </a:extLst>
          </p:cNvPr>
          <p:cNvSpPr txBox="1"/>
          <p:nvPr/>
        </p:nvSpPr>
        <p:spPr>
          <a:xfrm>
            <a:off x="9134852" y="3988659"/>
            <a:ext cx="2342784"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Exclude all launches except those with the Falcon 9 booster</a:t>
            </a:r>
            <a:endParaRPr lang="en-LT" dirty="0"/>
          </a:p>
        </p:txBody>
      </p:sp>
      <p:sp>
        <p:nvSpPr>
          <p:cNvPr id="5" name="TextBox 4">
            <a:extLst>
              <a:ext uri="{FF2B5EF4-FFF2-40B4-BE49-F238E27FC236}">
                <a16:creationId xmlns:a16="http://schemas.microsoft.com/office/drawing/2014/main" id="{65E39F15-598D-4C6B-57DF-523C26CD52CB}"/>
              </a:ext>
            </a:extLst>
          </p:cNvPr>
          <p:cNvSpPr txBox="1"/>
          <p:nvPr/>
        </p:nvSpPr>
        <p:spPr>
          <a:xfrm>
            <a:off x="6385666" y="3850159"/>
            <a:ext cx="2342784"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Filling in the missing </a:t>
            </a:r>
            <a:r>
              <a:rPr lang="en-US" dirty="0" err="1"/>
              <a:t>PayloadMass</a:t>
            </a:r>
            <a:r>
              <a:rPr lang="en-US" dirty="0"/>
              <a:t> with mean value for all payloads</a:t>
            </a:r>
            <a:endParaRPr lang="en-LT" dirty="0"/>
          </a:p>
        </p:txBody>
      </p:sp>
      <p:sp>
        <p:nvSpPr>
          <p:cNvPr id="7" name="TextBox 6">
            <a:extLst>
              <a:ext uri="{FF2B5EF4-FFF2-40B4-BE49-F238E27FC236}">
                <a16:creationId xmlns:a16="http://schemas.microsoft.com/office/drawing/2014/main" id="{B4D30CA8-0A1B-A2D0-B32D-EAF1947C3798}"/>
              </a:ext>
            </a:extLst>
          </p:cNvPr>
          <p:cNvSpPr txBox="1"/>
          <p:nvPr/>
        </p:nvSpPr>
        <p:spPr>
          <a:xfrm>
            <a:off x="3567477" y="4127157"/>
            <a:ext cx="2342784" cy="646331"/>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Export </a:t>
            </a:r>
            <a:r>
              <a:rPr lang="en-US" dirty="0" err="1"/>
              <a:t>DataFrame</a:t>
            </a:r>
            <a:r>
              <a:rPr lang="en-US" dirty="0"/>
              <a:t> to .csv</a:t>
            </a:r>
            <a:endParaRPr lang="en-LT" dirty="0"/>
          </a:p>
        </p:txBody>
      </p:sp>
      <p:cxnSp>
        <p:nvCxnSpPr>
          <p:cNvPr id="19" name="Straight Arrow Connector 18">
            <a:extLst>
              <a:ext uri="{FF2B5EF4-FFF2-40B4-BE49-F238E27FC236}">
                <a16:creationId xmlns:a16="http://schemas.microsoft.com/office/drawing/2014/main" id="{4B86D61F-1A2D-F9F7-8F52-002F7DE07404}"/>
              </a:ext>
            </a:extLst>
          </p:cNvPr>
          <p:cNvCxnSpPr>
            <a:stCxn id="12" idx="3"/>
            <a:endCxn id="13" idx="1"/>
          </p:cNvCxnSpPr>
          <p:nvPr/>
        </p:nvCxnSpPr>
        <p:spPr>
          <a:xfrm>
            <a:off x="3163522" y="2249035"/>
            <a:ext cx="403955" cy="0"/>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2D6AAFB-CC39-270B-AF0B-8DBA432027E9}"/>
              </a:ext>
            </a:extLst>
          </p:cNvPr>
          <p:cNvCxnSpPr>
            <a:cxnSpLocks/>
            <a:stCxn id="13" idx="3"/>
          </p:cNvCxnSpPr>
          <p:nvPr/>
        </p:nvCxnSpPr>
        <p:spPr>
          <a:xfrm>
            <a:off x="5910261" y="2249035"/>
            <a:ext cx="493822" cy="0"/>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8737E61-488B-6B98-FDD1-88A7BE86B436}"/>
              </a:ext>
            </a:extLst>
          </p:cNvPr>
          <p:cNvCxnSpPr>
            <a:cxnSpLocks/>
            <a:endCxn id="15" idx="1"/>
          </p:cNvCxnSpPr>
          <p:nvPr/>
        </p:nvCxnSpPr>
        <p:spPr>
          <a:xfrm>
            <a:off x="8728450" y="2249035"/>
            <a:ext cx="403955" cy="0"/>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B036442-972C-8186-CD5E-E98658FFC663}"/>
              </a:ext>
            </a:extLst>
          </p:cNvPr>
          <p:cNvCxnSpPr>
            <a:cxnSpLocks/>
            <a:stCxn id="15" idx="2"/>
            <a:endCxn id="2" idx="0"/>
          </p:cNvCxnSpPr>
          <p:nvPr/>
        </p:nvCxnSpPr>
        <p:spPr>
          <a:xfrm>
            <a:off x="10303797" y="2849199"/>
            <a:ext cx="2447" cy="1139460"/>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9EC25A1-D1B8-9373-D51A-68F54E79BB45}"/>
              </a:ext>
            </a:extLst>
          </p:cNvPr>
          <p:cNvCxnSpPr>
            <a:cxnSpLocks/>
            <a:stCxn id="2" idx="1"/>
            <a:endCxn id="5" idx="3"/>
          </p:cNvCxnSpPr>
          <p:nvPr/>
        </p:nvCxnSpPr>
        <p:spPr>
          <a:xfrm flipH="1">
            <a:off x="8728450" y="4450324"/>
            <a:ext cx="406402" cy="0"/>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99C5175-0F22-2568-EC9E-4592CEB49701}"/>
              </a:ext>
            </a:extLst>
          </p:cNvPr>
          <p:cNvCxnSpPr>
            <a:cxnSpLocks/>
            <a:stCxn id="5" idx="1"/>
            <a:endCxn id="7" idx="3"/>
          </p:cNvCxnSpPr>
          <p:nvPr/>
        </p:nvCxnSpPr>
        <p:spPr>
          <a:xfrm flipH="1" flipV="1">
            <a:off x="5910261" y="4450323"/>
            <a:ext cx="475405" cy="1"/>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9" name="TextBox 8">
            <a:extLst>
              <a:ext uri="{FF2B5EF4-FFF2-40B4-BE49-F238E27FC236}">
                <a16:creationId xmlns:a16="http://schemas.microsoft.com/office/drawing/2014/main" id="{39C9B280-5E97-68FA-4A02-E310205E6B84}"/>
              </a:ext>
            </a:extLst>
          </p:cNvPr>
          <p:cNvSpPr txBox="1"/>
          <p:nvPr/>
        </p:nvSpPr>
        <p:spPr>
          <a:xfrm>
            <a:off x="820738" y="1430893"/>
            <a:ext cx="10550525" cy="369332"/>
          </a:xfrm>
          <a:prstGeom prst="rect">
            <a:avLst/>
          </a:prstGeom>
          <a:noFill/>
        </p:spPr>
        <p:txBody>
          <a:bodyPr wrap="square">
            <a:spAutoFit/>
          </a:bodyPr>
          <a:lstStyle/>
          <a:p>
            <a:pPr marL="0" indent="0">
              <a:buNone/>
            </a:pPr>
            <a:r>
              <a:rPr lang="en-US" dirty="0">
                <a:solidFill>
                  <a:srgbClr val="1C7DDB"/>
                </a:solidFill>
                <a:latin typeface="Abadi"/>
              </a:rPr>
              <a:t>F</a:t>
            </a:r>
            <a:r>
              <a:rPr lang="en-US" sz="1800" dirty="0">
                <a:solidFill>
                  <a:srgbClr val="1C7DDB"/>
                </a:solidFill>
                <a:latin typeface="Abadi"/>
              </a:rPr>
              <a:t>lowchart of web scraping:</a:t>
            </a:r>
            <a:endParaRPr lang="en-US" dirty="0">
              <a:cs typeface="Calibri"/>
            </a:endParaRPr>
          </a:p>
        </p:txBody>
      </p:sp>
      <p:sp>
        <p:nvSpPr>
          <p:cNvPr id="8" name="TextBox 7">
            <a:extLst>
              <a:ext uri="{FF2B5EF4-FFF2-40B4-BE49-F238E27FC236}">
                <a16:creationId xmlns:a16="http://schemas.microsoft.com/office/drawing/2014/main" id="{3D41B062-09EA-2A10-E749-C1FADB84C7D9}"/>
              </a:ext>
            </a:extLst>
          </p:cNvPr>
          <p:cNvSpPr txBox="1"/>
          <p:nvPr/>
        </p:nvSpPr>
        <p:spPr>
          <a:xfrm>
            <a:off x="820738" y="2093024"/>
            <a:ext cx="2342784" cy="1477328"/>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lt-LT" dirty="0" err="1"/>
              <a:t>Web</a:t>
            </a:r>
            <a:r>
              <a:rPr lang="lt-LT" dirty="0"/>
              <a:t> </a:t>
            </a:r>
            <a:r>
              <a:rPr lang="lt-LT" dirty="0" err="1"/>
              <a:t>Scrape</a:t>
            </a:r>
            <a:r>
              <a:rPr lang="lt-LT" dirty="0"/>
              <a:t>/</a:t>
            </a:r>
            <a:r>
              <a:rPr lang="lt-LT" dirty="0" err="1"/>
              <a:t>request</a:t>
            </a:r>
            <a:r>
              <a:rPr lang="lt-LT" dirty="0"/>
              <a:t> </a:t>
            </a:r>
            <a:r>
              <a:rPr lang="lt-LT" dirty="0" err="1"/>
              <a:t>the</a:t>
            </a:r>
            <a:r>
              <a:rPr lang="lt-LT" dirty="0"/>
              <a:t> data </a:t>
            </a:r>
            <a:r>
              <a:rPr lang="lt-LT" dirty="0" err="1"/>
              <a:t>from</a:t>
            </a:r>
            <a:r>
              <a:rPr lang="lt-LT" dirty="0"/>
              <a:t> </a:t>
            </a:r>
            <a:r>
              <a:rPr lang="lt-LT" dirty="0" err="1"/>
              <a:t>the</a:t>
            </a:r>
            <a:r>
              <a:rPr lang="lt-LT" dirty="0"/>
              <a:t> </a:t>
            </a:r>
            <a:r>
              <a:rPr lang="lt-LT" dirty="0" err="1"/>
              <a:t>Wiki</a:t>
            </a:r>
            <a:r>
              <a:rPr lang="lt-LT" dirty="0"/>
              <a:t> </a:t>
            </a:r>
            <a:r>
              <a:rPr lang="lt-LT" dirty="0" err="1"/>
              <a:t>page</a:t>
            </a:r>
            <a:r>
              <a:rPr lang="lt-LT" dirty="0"/>
              <a:t> to </a:t>
            </a:r>
            <a:r>
              <a:rPr lang="lt-LT" dirty="0" err="1"/>
              <a:t>get</a:t>
            </a:r>
            <a:r>
              <a:rPr lang="lt-LT" dirty="0"/>
              <a:t> </a:t>
            </a:r>
            <a:r>
              <a:rPr lang="lt-LT" dirty="0" err="1"/>
              <a:t>the</a:t>
            </a:r>
            <a:r>
              <a:rPr lang="lt-LT" dirty="0"/>
              <a:t> </a:t>
            </a:r>
            <a:r>
              <a:rPr lang="lt-LT" dirty="0" err="1"/>
              <a:t>text</a:t>
            </a:r>
            <a:r>
              <a:rPr lang="lt-LT" dirty="0"/>
              <a:t> </a:t>
            </a:r>
            <a:r>
              <a:rPr lang="lt-LT" dirty="0" err="1"/>
              <a:t>in</a:t>
            </a:r>
            <a:r>
              <a:rPr lang="lt-LT" dirty="0"/>
              <a:t> HTML </a:t>
            </a:r>
            <a:r>
              <a:rPr lang="lt-LT" dirty="0" err="1"/>
              <a:t>format</a:t>
            </a:r>
            <a:r>
              <a:rPr lang="lt-LT" dirty="0"/>
              <a:t> </a:t>
            </a:r>
            <a:r>
              <a:rPr lang="lt-LT" dirty="0" err="1"/>
              <a:t>through</a:t>
            </a:r>
            <a:r>
              <a:rPr lang="lt-LT" dirty="0"/>
              <a:t> HTTP GET</a:t>
            </a:r>
            <a:endParaRPr lang="en-LT" dirty="0"/>
          </a:p>
        </p:txBody>
      </p:sp>
      <p:sp>
        <p:nvSpPr>
          <p:cNvPr id="10" name="TextBox 9">
            <a:extLst>
              <a:ext uri="{FF2B5EF4-FFF2-40B4-BE49-F238E27FC236}">
                <a16:creationId xmlns:a16="http://schemas.microsoft.com/office/drawing/2014/main" id="{2EFA921F-4166-BAF0-F742-1E4D09775060}"/>
              </a:ext>
            </a:extLst>
          </p:cNvPr>
          <p:cNvSpPr txBox="1"/>
          <p:nvPr/>
        </p:nvSpPr>
        <p:spPr>
          <a:xfrm>
            <a:off x="3567477" y="2368320"/>
            <a:ext cx="2342784"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LT" dirty="0"/>
              <a:t>Create a BeautifulSoup object from the Response text content</a:t>
            </a:r>
          </a:p>
        </p:txBody>
      </p:sp>
      <p:sp>
        <p:nvSpPr>
          <p:cNvPr id="11" name="TextBox 10">
            <a:extLst>
              <a:ext uri="{FF2B5EF4-FFF2-40B4-BE49-F238E27FC236}">
                <a16:creationId xmlns:a16="http://schemas.microsoft.com/office/drawing/2014/main" id="{402EC7AB-CA0A-A3C9-67F8-286BEC802486}"/>
              </a:ext>
            </a:extLst>
          </p:cNvPr>
          <p:cNvSpPr txBox="1"/>
          <p:nvPr/>
        </p:nvSpPr>
        <p:spPr>
          <a:xfrm>
            <a:off x="6385666" y="2366617"/>
            <a:ext cx="2342784"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ctr"/>
            <a:r>
              <a:rPr lang="en-LT" dirty="0"/>
              <a:t>Find the right Table with the Data on Falcon 9 Launches</a:t>
            </a:r>
          </a:p>
        </p:txBody>
      </p:sp>
      <p:sp>
        <p:nvSpPr>
          <p:cNvPr id="16" name="TextBox 15">
            <a:extLst>
              <a:ext uri="{FF2B5EF4-FFF2-40B4-BE49-F238E27FC236}">
                <a16:creationId xmlns:a16="http://schemas.microsoft.com/office/drawing/2014/main" id="{551E2ADB-921E-A775-6D50-DADF236E68B1}"/>
              </a:ext>
            </a:extLst>
          </p:cNvPr>
          <p:cNvSpPr txBox="1"/>
          <p:nvPr/>
        </p:nvSpPr>
        <p:spPr>
          <a:xfrm>
            <a:off x="9132405" y="2366623"/>
            <a:ext cx="2342784"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LT" dirty="0"/>
              <a:t>Extract the Columns Names from the </a:t>
            </a:r>
            <a:r>
              <a:rPr lang="en-US" dirty="0"/>
              <a:t>HTML table header</a:t>
            </a:r>
            <a:r>
              <a:rPr lang="en-LT" dirty="0"/>
              <a:t> </a:t>
            </a:r>
          </a:p>
        </p:txBody>
      </p:sp>
      <p:sp>
        <p:nvSpPr>
          <p:cNvPr id="18" name="TextBox 17">
            <a:extLst>
              <a:ext uri="{FF2B5EF4-FFF2-40B4-BE49-F238E27FC236}">
                <a16:creationId xmlns:a16="http://schemas.microsoft.com/office/drawing/2014/main" id="{58A01D9C-5FC8-E782-C923-67DCD6DABE11}"/>
              </a:ext>
            </a:extLst>
          </p:cNvPr>
          <p:cNvSpPr txBox="1"/>
          <p:nvPr/>
        </p:nvSpPr>
        <p:spPr>
          <a:xfrm>
            <a:off x="9134852" y="4018158"/>
            <a:ext cx="2342784" cy="1754326"/>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Create an empty dictionary with extracted Columns Names and append it with the data parsed from the Table </a:t>
            </a:r>
            <a:endParaRPr lang="en-LT" dirty="0"/>
          </a:p>
        </p:txBody>
      </p:sp>
      <p:sp>
        <p:nvSpPr>
          <p:cNvPr id="21" name="TextBox 20">
            <a:extLst>
              <a:ext uri="{FF2B5EF4-FFF2-40B4-BE49-F238E27FC236}">
                <a16:creationId xmlns:a16="http://schemas.microsoft.com/office/drawing/2014/main" id="{5B700903-3F03-55DE-00C4-2F2A66D0395D}"/>
              </a:ext>
            </a:extLst>
          </p:cNvPr>
          <p:cNvSpPr txBox="1"/>
          <p:nvPr/>
        </p:nvSpPr>
        <p:spPr>
          <a:xfrm>
            <a:off x="6385666" y="4567906"/>
            <a:ext cx="2342784" cy="646331"/>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Convert the Dictionary to the </a:t>
            </a:r>
            <a:r>
              <a:rPr lang="en-US" dirty="0" err="1"/>
              <a:t>DataFrame</a:t>
            </a:r>
            <a:endParaRPr lang="en-LT" dirty="0"/>
          </a:p>
        </p:txBody>
      </p:sp>
      <p:sp>
        <p:nvSpPr>
          <p:cNvPr id="23" name="TextBox 22">
            <a:extLst>
              <a:ext uri="{FF2B5EF4-FFF2-40B4-BE49-F238E27FC236}">
                <a16:creationId xmlns:a16="http://schemas.microsoft.com/office/drawing/2014/main" id="{FE2B7986-ACAC-F2F8-AC31-9216AEF456BE}"/>
              </a:ext>
            </a:extLst>
          </p:cNvPr>
          <p:cNvSpPr txBox="1"/>
          <p:nvPr/>
        </p:nvSpPr>
        <p:spPr>
          <a:xfrm>
            <a:off x="3567477" y="4569608"/>
            <a:ext cx="2342784" cy="646331"/>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Export </a:t>
            </a:r>
            <a:r>
              <a:rPr lang="en-US" dirty="0" err="1"/>
              <a:t>DataFrame</a:t>
            </a:r>
            <a:r>
              <a:rPr lang="en-US" dirty="0"/>
              <a:t> to .csv</a:t>
            </a:r>
            <a:endParaRPr lang="en-LT" dirty="0"/>
          </a:p>
        </p:txBody>
      </p:sp>
      <p:cxnSp>
        <p:nvCxnSpPr>
          <p:cNvPr id="25" name="Straight Arrow Connector 24">
            <a:extLst>
              <a:ext uri="{FF2B5EF4-FFF2-40B4-BE49-F238E27FC236}">
                <a16:creationId xmlns:a16="http://schemas.microsoft.com/office/drawing/2014/main" id="{F6D4B772-4C75-873E-541A-7D252F671CED}"/>
              </a:ext>
            </a:extLst>
          </p:cNvPr>
          <p:cNvCxnSpPr>
            <a:stCxn id="8" idx="3"/>
            <a:endCxn id="10" idx="1"/>
          </p:cNvCxnSpPr>
          <p:nvPr/>
        </p:nvCxnSpPr>
        <p:spPr>
          <a:xfrm flipV="1">
            <a:off x="3163522" y="2829985"/>
            <a:ext cx="403955" cy="1703"/>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BC5E1440-BBA6-163E-4F96-2EE2BF900B6A}"/>
              </a:ext>
            </a:extLst>
          </p:cNvPr>
          <p:cNvCxnSpPr>
            <a:cxnSpLocks/>
            <a:stCxn id="10" idx="3"/>
            <a:endCxn id="11" idx="1"/>
          </p:cNvCxnSpPr>
          <p:nvPr/>
        </p:nvCxnSpPr>
        <p:spPr>
          <a:xfrm flipV="1">
            <a:off x="5910261" y="2828282"/>
            <a:ext cx="475405" cy="1703"/>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FC29EEB-513A-96ED-0B9B-24C00F69029C}"/>
              </a:ext>
            </a:extLst>
          </p:cNvPr>
          <p:cNvCxnSpPr>
            <a:cxnSpLocks/>
            <a:stCxn id="11" idx="3"/>
            <a:endCxn id="16" idx="1"/>
          </p:cNvCxnSpPr>
          <p:nvPr/>
        </p:nvCxnSpPr>
        <p:spPr>
          <a:xfrm>
            <a:off x="8728450" y="2828282"/>
            <a:ext cx="403955" cy="6"/>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AF1C8715-4841-8CC4-4938-C25FA81C6BCF}"/>
              </a:ext>
            </a:extLst>
          </p:cNvPr>
          <p:cNvCxnSpPr>
            <a:cxnSpLocks/>
            <a:stCxn id="16" idx="2"/>
            <a:endCxn id="18" idx="0"/>
          </p:cNvCxnSpPr>
          <p:nvPr/>
        </p:nvCxnSpPr>
        <p:spPr>
          <a:xfrm>
            <a:off x="10303797" y="3289953"/>
            <a:ext cx="2447" cy="728205"/>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B39130B-77BE-00C8-948F-699CB7929DA6}"/>
              </a:ext>
            </a:extLst>
          </p:cNvPr>
          <p:cNvCxnSpPr>
            <a:cxnSpLocks/>
            <a:stCxn id="18" idx="1"/>
            <a:endCxn id="21" idx="3"/>
          </p:cNvCxnSpPr>
          <p:nvPr/>
        </p:nvCxnSpPr>
        <p:spPr>
          <a:xfrm flipH="1" flipV="1">
            <a:off x="8728450" y="4891072"/>
            <a:ext cx="406402" cy="4249"/>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68FC06C-75C5-C938-5C27-D7D8942BA273}"/>
              </a:ext>
            </a:extLst>
          </p:cNvPr>
          <p:cNvCxnSpPr>
            <a:cxnSpLocks/>
            <a:stCxn id="21" idx="1"/>
            <a:endCxn id="23" idx="3"/>
          </p:cNvCxnSpPr>
          <p:nvPr/>
        </p:nvCxnSpPr>
        <p:spPr>
          <a:xfrm flipH="1">
            <a:off x="5910261" y="4891072"/>
            <a:ext cx="475405" cy="1702"/>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1EA8CBD-D011-2AD9-8A71-C5A98BA726B6}"/>
              </a:ext>
            </a:extLst>
          </p:cNvPr>
          <p:cNvSpPr txBox="1"/>
          <p:nvPr/>
        </p:nvSpPr>
        <p:spPr>
          <a:xfrm>
            <a:off x="515816" y="6104045"/>
            <a:ext cx="10632830" cy="646331"/>
          </a:xfrm>
          <a:prstGeom prst="rect">
            <a:avLst/>
          </a:prstGeom>
          <a:noFill/>
        </p:spPr>
        <p:txBody>
          <a:bodyPr wrap="square">
            <a:spAutoFit/>
          </a:bodyPr>
          <a:lstStyle/>
          <a:p>
            <a:r>
              <a:rPr lang="en-US" dirty="0">
                <a:hlinkClick r:id="rId4"/>
              </a:rPr>
              <a:t>GitHub URL of the completed SpaceX Webscrapping notebook </a:t>
            </a:r>
            <a:endParaRPr lang="en-LT" dirty="0"/>
          </a:p>
          <a:p>
            <a:endParaRPr lang="en-LT" dirty="0"/>
          </a:p>
        </p:txBody>
      </p:sp>
    </p:spTree>
    <p:extLst>
      <p:ext uri="{BB962C8B-B14F-4D97-AF65-F5344CB8AC3E}">
        <p14:creationId xmlns:p14="http://schemas.microsoft.com/office/powerpoint/2010/main" val="3167901215"/>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62518</TotalTime>
  <Words>3460</Words>
  <Application>Microsoft Macintosh PowerPoint</Application>
  <PresentationFormat>Widescreen</PresentationFormat>
  <Paragraphs>370</Paragraphs>
  <Slides>48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Daniel.Fukson@bakotech.com</cp:lastModifiedBy>
  <cp:revision>221</cp:revision>
  <dcterms:created xsi:type="dcterms:W3CDTF">2021-04-29T18:58:34Z</dcterms:created>
  <dcterms:modified xsi:type="dcterms:W3CDTF">2024-08-05T08:09:54Z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